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0" roundtripDataSignature="AMtx7mgQKvxbTwSIbfmbwYtMeV5SnKfs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74597D-2188-40C0-B2DA-41511007E8AA}">
  <a:tblStyle styleId="{0474597D-2188-40C0-B2DA-41511007E8A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7928cd373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47928cd37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7928cd373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47928cd373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7928cd373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47928cd37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7928cd373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47928cd373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7928cd373_0_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47928cd37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7928cd373_0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347928cd37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ccd17fd9c_0_5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4ccd17fd9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7928cd373_0_3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47928cd37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7928cd373_0_4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47928cd373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ccd17fd9c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4ccd17fd9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8e4a03c88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338e4a03c88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338e4a03c88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ccd17fd9c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4ccd17fd9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ccd17fd9c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4ccd17fd9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ccd17fd9c_0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34ccd17fd9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ccd17fd9c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4ccd17fd9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ccd17fd9c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4ccd17fd9c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ccd17fd9c_0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4ccd17fd9c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ccd17fd9c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34ccd17fd9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ccd17fd9c_0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4ccd17fd9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ccd17fd9c_0_5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4ccd17fd9c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ccd17fd9c_0_4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34ccd17fd9c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ccd17fd9c_0_5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34ccd17fd9c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ccd17fd9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4ccd17fd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ccd17fd9c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4ccd17fd9c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4ccd17fd9c_0_5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4ccd17fd9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ccd17fd9c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4ccd17fd9c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4ccd17fd9c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4ccd17fd9c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4ccd17fd9c_0_6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34ccd17fd9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4ccd17fd9c_0_6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4ccd17fd9c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4ccd17fd9c_0_6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34ccd17fd9c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ccd17fd9c_0_5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4ccd17fd9c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7928cd373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47928cd37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7928cd373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47928cd37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7928cd373_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47928cd37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ccd17fd9c_0_5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4ccd17fd9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38e4a03c88_0_75"/>
          <p:cNvSpPr txBox="1"/>
          <p:nvPr>
            <p:ph type="title"/>
          </p:nvPr>
        </p:nvSpPr>
        <p:spPr>
          <a:xfrm>
            <a:off x="787400" y="108349"/>
            <a:ext cx="7888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g338e4a03c88_0_75"/>
          <p:cNvSpPr txBox="1"/>
          <p:nvPr>
            <p:ph idx="1" type="body"/>
          </p:nvPr>
        </p:nvSpPr>
        <p:spPr>
          <a:xfrm>
            <a:off x="457200" y="844153"/>
            <a:ext cx="82296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200"/>
              <a:buChar char="○"/>
              <a:defRPr/>
            </a:lvl2pPr>
            <a:lvl3pPr indent="-355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■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g338e4a03c88_0_75"/>
          <p:cNvSpPr txBox="1"/>
          <p:nvPr>
            <p:ph idx="12" type="sldNum"/>
          </p:nvPr>
        </p:nvSpPr>
        <p:spPr>
          <a:xfrm>
            <a:off x="6831013" y="4893471"/>
            <a:ext cx="21336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image" Target="../media/image39.png"/><Relationship Id="rId8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64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42.png"/><Relationship Id="rId5" Type="http://schemas.openxmlformats.org/officeDocument/2006/relationships/image" Target="../media/image23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24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Relationship Id="rId7" Type="http://schemas.openxmlformats.org/officeDocument/2006/relationships/image" Target="../media/image48.png"/><Relationship Id="rId8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24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Relationship Id="rId8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Relationship Id="rId8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huggingface/trl" TargetMode="External"/><Relationship Id="rId4" Type="http://schemas.openxmlformats.org/officeDocument/2006/relationships/hyperlink" Target="https://github.com/modelscope/ms-swift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olab.research.google.com/drive/1zzbNse317ZOkyI5EnPbzd50fA-srELFW?usp=sharing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en.wikipedia.org/wiki/Information_content" TargetMode="External"/><Relationship Id="rId5" Type="http://schemas.openxmlformats.org/officeDocument/2006/relationships/hyperlink" Target="https://en.wikipedia.org/wiki/Monotonically_decreasing" TargetMode="External"/><Relationship Id="rId6" Type="http://schemas.openxmlformats.org/officeDocument/2006/relationships/hyperlink" Target="https://en.wikipedia.org/wiki/Independent_event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-89101" y="1198475"/>
            <a:ext cx="9322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3333"/>
              <a:buNone/>
            </a:pPr>
            <a:r>
              <a:rPr b="1" lang="zh-CN" sz="3300">
                <a:latin typeface="Times New Roman"/>
                <a:ea typeface="Times New Roman"/>
                <a:cs typeface="Times New Roman"/>
                <a:sym typeface="Times New Roman"/>
              </a:rPr>
              <a:t>CSC6052/5051/4100/DDA6307/MDS5110</a:t>
            </a:r>
            <a:br>
              <a:rPr b="1" lang="zh-CN" sz="33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zh-CN" sz="3300">
                <a:latin typeface="Times New Roman"/>
                <a:ea typeface="Times New Roman"/>
                <a:cs typeface="Times New Roman"/>
                <a:sym typeface="Times New Roman"/>
              </a:rPr>
              <a:t>Natural Language Processing </a:t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t/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2500"/>
              <a:buNone/>
            </a:pPr>
            <a:r>
              <a:rPr lang="zh-CN" sz="3200">
                <a:latin typeface="Times New Roman"/>
                <a:ea typeface="Times New Roman"/>
                <a:cs typeface="Times New Roman"/>
                <a:sym typeface="Times New Roman"/>
              </a:rPr>
              <a:t>Tutorial 6: RLHF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3356" y="0"/>
            <a:ext cx="2522194" cy="1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/>
        </p:nvSpPr>
        <p:spPr>
          <a:xfrm>
            <a:off x="2417650" y="3689651"/>
            <a:ext cx="43086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0"/>
              <a:buFont typeface="Arial"/>
              <a:buNone/>
            </a:pPr>
            <a:r>
              <a:rPr b="0" i="0" lang="zh-CN" sz="20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2024</a:t>
            </a:r>
            <a:endParaRPr b="0" i="0" sz="207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0"/>
              <a:buFont typeface="Arial"/>
              <a:buNone/>
            </a:pPr>
            <a:r>
              <a:rPr b="0" i="0" lang="zh-CN" sz="20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Benyou Wang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0"/>
              <a:buFont typeface="Arial"/>
              <a:buNone/>
            </a:pPr>
            <a:r>
              <a:rPr b="0" i="0" lang="zh-CN" sz="20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Data Science</a:t>
            </a:r>
            <a:endParaRPr b="0" i="0" sz="207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7928cd373_0_206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Limitations of CrossEntropy?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g347928cd373_0_206"/>
          <p:cNvSpPr txBox="1"/>
          <p:nvPr/>
        </p:nvSpPr>
        <p:spPr>
          <a:xfrm>
            <a:off x="99575" y="417800"/>
            <a:ext cx="9144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CrossEntropy Loss for LLM Training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Goal: Minimize the “Theoretical average” “surprising degree” to Learn the real distribution of Natural Language Tokens with “Next-Token Prediction” Task</a:t>
            </a:r>
            <a:endParaRPr sz="15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8" name="Google Shape;158;g347928cd373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825" y="572700"/>
            <a:ext cx="4587778" cy="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47928cd373_0_206"/>
          <p:cNvSpPr txBox="1"/>
          <p:nvPr/>
        </p:nvSpPr>
        <p:spPr>
          <a:xfrm>
            <a:off x="22950" y="2145350"/>
            <a:ext cx="8600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zh-CN" sz="1600"/>
              <a:t>Problem 1: tasks like open-ended creative generation have no right answer.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CN" sz="1600"/>
              <a:t>Write me a story about a dog.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zh-CN" sz="1600"/>
              <a:t>Problem 2: language modeling penalizes all token-level mistakes equally, but some errors are worse than others.</a:t>
            </a:r>
            <a:endParaRPr b="1" sz="1600"/>
          </a:p>
        </p:txBody>
      </p:sp>
      <p:sp>
        <p:nvSpPr>
          <p:cNvPr id="160" name="Google Shape;160;g347928cd373_0_206"/>
          <p:cNvSpPr txBox="1"/>
          <p:nvPr/>
        </p:nvSpPr>
        <p:spPr>
          <a:xfrm>
            <a:off x="233425" y="3922725"/>
            <a:ext cx="577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Can we explicitly </a:t>
            </a:r>
            <a:r>
              <a:rPr b="1" lang="zh-CN" sz="1600"/>
              <a:t>attempt to satisfy human preferences</a:t>
            </a:r>
            <a:r>
              <a:rPr lang="zh-CN" sz="1600"/>
              <a:t>?</a:t>
            </a:r>
            <a:endParaRPr/>
          </a:p>
        </p:txBody>
      </p:sp>
      <p:pic>
        <p:nvPicPr>
          <p:cNvPr id="161" name="Google Shape;161;g347928cd373_0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050" y="3193325"/>
            <a:ext cx="2847750" cy="175104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47928cd373_0_206"/>
          <p:cNvSpPr txBox="1"/>
          <p:nvPr/>
        </p:nvSpPr>
        <p:spPr>
          <a:xfrm>
            <a:off x="99575" y="1651700"/>
            <a:ext cx="935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Core Problem: P always be 0/1 distribution [0,..,0,1,0,..,0] but it’s not “real” </a:t>
            </a:r>
            <a:endParaRPr b="1"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7928cd373_0_262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Optimizing for human preferences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" name="Google Shape;168;g347928cd373_0_262"/>
          <p:cNvSpPr txBox="1"/>
          <p:nvPr/>
        </p:nvSpPr>
        <p:spPr>
          <a:xfrm>
            <a:off x="96900" y="484750"/>
            <a:ext cx="860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 sz="1700"/>
              <a:t>Let’s say we were training a language model on some task (e.g. summarization)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 sz="1700"/>
              <a:t>For each LM sample 𝑠, imagine we had a way to obtain a human reward: 𝑅(𝑠) ∈ ℝ  </a:t>
            </a:r>
            <a:endParaRPr sz="1700"/>
          </a:p>
        </p:txBody>
      </p:sp>
      <p:pic>
        <p:nvPicPr>
          <p:cNvPr id="169" name="Google Shape;169;g347928cd373_0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800" y="1540025"/>
            <a:ext cx="6990400" cy="17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47928cd373_0_262"/>
          <p:cNvSpPr txBox="1"/>
          <p:nvPr/>
        </p:nvSpPr>
        <p:spPr>
          <a:xfrm>
            <a:off x="141800" y="3545050"/>
            <a:ext cx="780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Now we want to maximize the </a:t>
            </a:r>
            <a:r>
              <a:rPr b="1" lang="zh-CN" sz="1600"/>
              <a:t>expected reward</a:t>
            </a:r>
            <a:r>
              <a:rPr lang="zh-CN" sz="1600"/>
              <a:t> of samples from our LM: </a:t>
            </a:r>
            <a:endParaRPr sz="1600"/>
          </a:p>
        </p:txBody>
      </p:sp>
      <p:pic>
        <p:nvPicPr>
          <p:cNvPr id="171" name="Google Shape;171;g347928cd373_0_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111" y="4124475"/>
            <a:ext cx="1802429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7928cd373_0_281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Optimizing for human preferences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7" name="Google Shape;177;g347928cd373_0_281"/>
          <p:cNvSpPr txBox="1"/>
          <p:nvPr/>
        </p:nvSpPr>
        <p:spPr>
          <a:xfrm>
            <a:off x="96900" y="484750"/>
            <a:ext cx="860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 sz="1700"/>
              <a:t>How do we actually change our LM parameters 𝜃 to maximize this? </a:t>
            </a:r>
            <a:endParaRPr sz="1700"/>
          </a:p>
        </p:txBody>
      </p:sp>
      <p:pic>
        <p:nvPicPr>
          <p:cNvPr id="178" name="Google Shape;178;g347928cd373_0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639" y="931148"/>
            <a:ext cx="1687314" cy="4035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47928cd373_0_281"/>
          <p:cNvSpPr txBox="1"/>
          <p:nvPr/>
        </p:nvSpPr>
        <p:spPr>
          <a:xfrm>
            <a:off x="96900" y="1633700"/>
            <a:ext cx="662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 sz="1700"/>
              <a:t>Let’s try doing gradient ascent!</a:t>
            </a:r>
            <a:endParaRPr sz="1700"/>
          </a:p>
        </p:txBody>
      </p:sp>
      <p:pic>
        <p:nvPicPr>
          <p:cNvPr id="180" name="Google Shape;180;g347928cd373_0_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000" y="2225950"/>
            <a:ext cx="3724994" cy="4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47928cd373_0_281"/>
          <p:cNvSpPr txBox="1"/>
          <p:nvPr/>
        </p:nvSpPr>
        <p:spPr>
          <a:xfrm>
            <a:off x="1338300" y="3574475"/>
            <a:ext cx="74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What if our r</a:t>
            </a:r>
            <a:r>
              <a:rPr lang="zh-CN" sz="1800">
                <a:solidFill>
                  <a:schemeClr val="dk1"/>
                </a:solidFill>
              </a:rPr>
              <a:t>eward function is nondifferentiable (rule-based)</a:t>
            </a:r>
            <a:r>
              <a:rPr lang="zh-CN" sz="1800">
                <a:solidFill>
                  <a:schemeClr val="dk1"/>
                </a:solidFill>
              </a:rPr>
              <a:t>??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7928cd373_0_305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Optimizing for human preferences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g347928cd373_0_305"/>
          <p:cNvSpPr txBox="1"/>
          <p:nvPr/>
        </p:nvSpPr>
        <p:spPr>
          <a:xfrm>
            <a:off x="52025" y="421875"/>
            <a:ext cx="888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➢"/>
            </a:pPr>
            <a:r>
              <a:rPr lang="zh-CN" sz="1800">
                <a:solidFill>
                  <a:schemeClr val="accent5"/>
                </a:solidFill>
              </a:rPr>
              <a:t>What if our reward function is nondifferentiable (rule-based)??</a:t>
            </a:r>
            <a:endParaRPr sz="1700">
              <a:solidFill>
                <a:schemeClr val="accent5"/>
              </a:solidFill>
            </a:endParaRPr>
          </a:p>
        </p:txBody>
      </p:sp>
      <p:pic>
        <p:nvPicPr>
          <p:cNvPr id="188" name="Google Shape;188;g347928cd373_0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300" y="843575"/>
            <a:ext cx="3724994" cy="4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47928cd373_0_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924" y="1803525"/>
            <a:ext cx="639292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47928cd373_0_305"/>
          <p:cNvSpPr txBox="1"/>
          <p:nvPr/>
        </p:nvSpPr>
        <p:spPr>
          <a:xfrm>
            <a:off x="117525" y="1294475"/>
            <a:ext cx="80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Anyway, let's play with the gradient and see what happens.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1" name="Google Shape;191;g347928cd373_0_305"/>
          <p:cNvSpPr txBox="1"/>
          <p:nvPr/>
        </p:nvSpPr>
        <p:spPr>
          <a:xfrm>
            <a:off x="117525" y="2340900"/>
            <a:ext cx="646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Here Comes a very common trick for </a:t>
            </a:r>
            <a:r>
              <a:rPr b="1" i="1" lang="zh-CN" sz="1800">
                <a:solidFill>
                  <a:schemeClr val="dk1"/>
                </a:solidFill>
              </a:rPr>
              <a:t>ML</a:t>
            </a:r>
            <a:r>
              <a:rPr lang="zh-CN" sz="1800">
                <a:solidFill>
                  <a:schemeClr val="dk1"/>
                </a:solidFill>
              </a:rPr>
              <a:t>: 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2" name="Google Shape;192;g347928cd373_0_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400" y="2802600"/>
            <a:ext cx="7068799" cy="6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47928cd373_0_3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50" y="3840125"/>
            <a:ext cx="513825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47928cd373_0_3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038" y="4362350"/>
            <a:ext cx="7791526" cy="6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47928cd373_0_305"/>
          <p:cNvSpPr txBox="1"/>
          <p:nvPr/>
        </p:nvSpPr>
        <p:spPr>
          <a:xfrm>
            <a:off x="117525" y="3351625"/>
            <a:ext cx="646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Bring </a:t>
            </a:r>
            <a:r>
              <a:rPr lang="zh-C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 </a:t>
            </a:r>
            <a:r>
              <a:rPr lang="zh-CN" sz="1800">
                <a:solidFill>
                  <a:schemeClr val="dk1"/>
                </a:solidFill>
              </a:rPr>
              <a:t>into </a:t>
            </a:r>
            <a:r>
              <a:rPr lang="zh-C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</a:t>
            </a:r>
            <a:r>
              <a:rPr lang="zh-CN" sz="1800">
                <a:solidFill>
                  <a:schemeClr val="dk1"/>
                </a:solidFill>
              </a:rPr>
              <a:t>: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6" name="Google Shape;196;g347928cd373_0_305"/>
          <p:cNvSpPr txBox="1"/>
          <p:nvPr/>
        </p:nvSpPr>
        <p:spPr>
          <a:xfrm>
            <a:off x="8347575" y="799050"/>
            <a:ext cx="65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g347928cd373_0_305"/>
          <p:cNvSpPr txBox="1"/>
          <p:nvPr/>
        </p:nvSpPr>
        <p:spPr>
          <a:xfrm>
            <a:off x="8347575" y="1803525"/>
            <a:ext cx="65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g347928cd373_0_305"/>
          <p:cNvSpPr txBox="1"/>
          <p:nvPr/>
        </p:nvSpPr>
        <p:spPr>
          <a:xfrm>
            <a:off x="8347575" y="2861875"/>
            <a:ext cx="65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7928cd373_0_326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Optimizing for human preferences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4" name="Google Shape;204;g347928cd373_0_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3" y="1067975"/>
            <a:ext cx="7791526" cy="6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347928cd373_0_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800" y="572700"/>
            <a:ext cx="3724994" cy="4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47928cd373_0_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25" y="1833350"/>
            <a:ext cx="4311365" cy="6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47928cd373_0_326"/>
          <p:cNvSpPr txBox="1"/>
          <p:nvPr/>
        </p:nvSpPr>
        <p:spPr>
          <a:xfrm>
            <a:off x="0" y="43267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CrossEntropy Loss for LLM Training</a:t>
            </a:r>
            <a:endParaRPr sz="15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8" name="Google Shape;208;g347928cd373_0_3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2575" y="4382225"/>
            <a:ext cx="4587778" cy="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47928cd373_0_326"/>
          <p:cNvSpPr txBox="1"/>
          <p:nvPr/>
        </p:nvSpPr>
        <p:spPr>
          <a:xfrm>
            <a:off x="134125" y="4697100"/>
            <a:ext cx="935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Core Problem: P always be 0/1 distribution [0,..,0,1,0,..,0] but it’s not “real” </a:t>
            </a:r>
            <a:endParaRPr b="1" sz="17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0" name="Google Shape;210;g347928cd373_0_3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14" y="572698"/>
            <a:ext cx="1687314" cy="4035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47928cd373_0_326"/>
          <p:cNvSpPr txBox="1"/>
          <p:nvPr/>
        </p:nvSpPr>
        <p:spPr>
          <a:xfrm>
            <a:off x="134125" y="3245213"/>
            <a:ext cx="914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 the perspective of Loss：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➢"/>
            </a:pPr>
            <a:r>
              <a:rPr b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REINFORCE is Just reward weighted CrossEntropy Loss.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➢"/>
            </a:pPr>
            <a:r>
              <a:rPr b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CrossEntropy Loss is REINFORCE with All rewards to be 1.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2" name="Google Shape;212;g347928cd373_0_326"/>
          <p:cNvSpPr txBox="1"/>
          <p:nvPr/>
        </p:nvSpPr>
        <p:spPr>
          <a:xfrm>
            <a:off x="5447950" y="1939325"/>
            <a:ext cx="18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REINFORCE</a:t>
            </a:r>
            <a:endParaRPr sz="1500"/>
          </a:p>
        </p:txBody>
      </p:sp>
      <p:cxnSp>
        <p:nvCxnSpPr>
          <p:cNvPr id="213" name="Google Shape;213;g347928cd373_0_326"/>
          <p:cNvCxnSpPr/>
          <p:nvPr/>
        </p:nvCxnSpPr>
        <p:spPr>
          <a:xfrm flipH="1">
            <a:off x="4749250" y="2210075"/>
            <a:ext cx="4938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g347928cd373_0_326"/>
          <p:cNvCxnSpPr/>
          <p:nvPr/>
        </p:nvCxnSpPr>
        <p:spPr>
          <a:xfrm>
            <a:off x="3483249" y="3051962"/>
            <a:ext cx="3954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g347928cd373_0_326"/>
          <p:cNvCxnSpPr/>
          <p:nvPr/>
        </p:nvCxnSpPr>
        <p:spPr>
          <a:xfrm rot="10800000">
            <a:off x="3393850" y="4185925"/>
            <a:ext cx="484800" cy="4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6" name="Google Shape;216;g347928cd373_0_3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275" y="2708713"/>
            <a:ext cx="3737302" cy="3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7928cd373_0_361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Optimizing for human preferences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2" name="Google Shape;222;g347928cd373_0_361"/>
          <p:cNvSpPr txBox="1"/>
          <p:nvPr/>
        </p:nvSpPr>
        <p:spPr>
          <a:xfrm>
            <a:off x="0" y="2525063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CrossEntropy Loss for LLM Training</a:t>
            </a:r>
            <a:endParaRPr sz="15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3" name="Google Shape;223;g347928cd373_0_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100" y="2642588"/>
            <a:ext cx="4587778" cy="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47928cd373_0_361"/>
          <p:cNvSpPr txBox="1"/>
          <p:nvPr/>
        </p:nvSpPr>
        <p:spPr>
          <a:xfrm>
            <a:off x="62825" y="1181463"/>
            <a:ext cx="914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 the perspective of Loss：</a:t>
            </a:r>
            <a:endParaRPr b="1"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omic Sans MS"/>
              <a:buChar char="➢"/>
            </a:pPr>
            <a:r>
              <a:rPr b="1" lang="zh-C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REINFORCE is Just reward weighted CrossEntropy Loss.</a:t>
            </a:r>
            <a:endParaRPr b="1"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omic Sans MS"/>
              <a:buChar char="➢"/>
            </a:pPr>
            <a:r>
              <a:rPr b="1" lang="zh-C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CrossEntropy Loss is REINFORCE with All rewards to be 1.</a:t>
            </a:r>
            <a:endParaRPr b="1"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" name="Google Shape;225;g347928cd373_0_361"/>
          <p:cNvSpPr txBox="1"/>
          <p:nvPr/>
        </p:nvSpPr>
        <p:spPr>
          <a:xfrm>
            <a:off x="4147500" y="572700"/>
            <a:ext cx="18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REINFORCE</a:t>
            </a:r>
            <a:endParaRPr sz="1500"/>
          </a:p>
        </p:txBody>
      </p:sp>
      <p:cxnSp>
        <p:nvCxnSpPr>
          <p:cNvPr id="226" name="Google Shape;226;g347928cd373_0_361"/>
          <p:cNvCxnSpPr/>
          <p:nvPr/>
        </p:nvCxnSpPr>
        <p:spPr>
          <a:xfrm>
            <a:off x="3411949" y="997875"/>
            <a:ext cx="3954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g347928cd373_0_361"/>
          <p:cNvCxnSpPr/>
          <p:nvPr/>
        </p:nvCxnSpPr>
        <p:spPr>
          <a:xfrm rot="10800000">
            <a:off x="3322550" y="2122175"/>
            <a:ext cx="484800" cy="4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g347928cd373_0_361"/>
          <p:cNvSpPr txBox="1"/>
          <p:nvPr/>
        </p:nvSpPr>
        <p:spPr>
          <a:xfrm>
            <a:off x="134127" y="3314575"/>
            <a:ext cx="840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900"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b="1" i="1" lang="zh-CN" sz="1900">
                <a:latin typeface="Comic Sans MS"/>
                <a:ea typeface="Comic Sans MS"/>
                <a:cs typeface="Comic Sans MS"/>
                <a:sym typeface="Comic Sans MS"/>
              </a:rPr>
              <a:t>hy it’s called “reinforcement learning”: </a:t>
            </a:r>
            <a:endParaRPr b="1" i="1" sz="1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900">
                <a:latin typeface="Comic Sans MS"/>
                <a:ea typeface="Comic Sans MS"/>
                <a:cs typeface="Comic Sans MS"/>
                <a:sym typeface="Comic Sans MS"/>
              </a:rPr>
              <a:t>we reinforce good actions, increasing the chance they happen again.</a:t>
            </a:r>
            <a:endParaRPr b="1" i="1"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9" name="Google Shape;229;g347928cd373_0_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50" y="636150"/>
            <a:ext cx="3737302" cy="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47928cd373_0_3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600" y="4179175"/>
            <a:ext cx="366526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47928cd373_0_361"/>
          <p:cNvSpPr txBox="1"/>
          <p:nvPr/>
        </p:nvSpPr>
        <p:spPr>
          <a:xfrm>
            <a:off x="4120875" y="4126975"/>
            <a:ext cx="435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If 𝑅 is +++ Take gradient steps to maximize 𝑝𝜃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If 𝑅 is --- Take steps to minimize 𝑝𝜃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ccd17fd9c_0_593"/>
          <p:cNvSpPr txBox="1"/>
          <p:nvPr/>
        </p:nvSpPr>
        <p:spPr>
          <a:xfrm>
            <a:off x="379200" y="37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endParaRPr b="1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g34ccd17fd9c_0_593"/>
          <p:cNvSpPr txBox="1"/>
          <p:nvPr/>
        </p:nvSpPr>
        <p:spPr>
          <a:xfrm>
            <a:off x="904450" y="899550"/>
            <a:ext cx="6719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RLHF </a:t>
            </a:r>
            <a:r>
              <a:rPr b="1" lang="zh-CN" sz="2200">
                <a:latin typeface="Times New Roman"/>
                <a:ea typeface="Times New Roman"/>
                <a:cs typeface="Times New Roman"/>
                <a:sym typeface="Times New Roman"/>
              </a:rPr>
              <a:t>Theory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LLM's Loss Func: CrossEntropy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RL Loss Derivation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Variants of the Basic RL and their motivations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Model Training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Colab Practice</a:t>
            </a:r>
            <a:endParaRPr b="1" i="0" sz="2200" u="none" cap="none" strike="noStrike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7928cd373_0_386"/>
          <p:cNvSpPr txBox="1"/>
          <p:nvPr/>
        </p:nvSpPr>
        <p:spPr>
          <a:xfrm>
            <a:off x="-2225" y="-71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Some boring but confusing terms about RL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3" name="Google Shape;243;g347928cd373_0_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275" y="461223"/>
            <a:ext cx="4312750" cy="3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47928cd373_0_386"/>
          <p:cNvSpPr txBox="1"/>
          <p:nvPr/>
        </p:nvSpPr>
        <p:spPr>
          <a:xfrm>
            <a:off x="107725" y="709050"/>
            <a:ext cx="914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 the perspective of </a:t>
            </a:r>
            <a:r>
              <a:rPr b="1" i="1" lang="zh-CN" sz="1300" u="sng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Loss</a:t>
            </a:r>
            <a:r>
              <a:rPr b="1" lang="zh-CN" sz="13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：</a:t>
            </a:r>
            <a:endParaRPr b="1" sz="13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Comic Sans MS"/>
              <a:buChar char="➢"/>
            </a:pPr>
            <a:r>
              <a:rPr b="1" lang="zh-CN" sz="13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REINFORCE is Just reward weighted CrossEntropy Loss.</a:t>
            </a:r>
            <a:endParaRPr b="1" sz="13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Comic Sans MS"/>
              <a:buChar char="➢"/>
            </a:pPr>
            <a:r>
              <a:rPr b="1" lang="zh-CN" sz="13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CrossEntropy Loss is REINFORCE with All rewards to be 1.</a:t>
            </a:r>
            <a:endParaRPr b="1" sz="13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5" name="Google Shape;245;g347928cd373_0_386"/>
          <p:cNvSpPr txBox="1"/>
          <p:nvPr/>
        </p:nvSpPr>
        <p:spPr>
          <a:xfrm>
            <a:off x="0" y="1702325"/>
            <a:ext cx="9363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Policy</a:t>
            </a: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/Actor Model</a:t>
            </a:r>
            <a:r>
              <a:rPr b="1" lang="zh-CN" sz="1800">
                <a:solidFill>
                  <a:schemeClr val="dk1"/>
                </a:solidFill>
              </a:rPr>
              <a:t>:</a:t>
            </a:r>
            <a:r>
              <a:rPr lang="zh-CN" sz="1800">
                <a:solidFill>
                  <a:schemeClr val="dk1"/>
                </a:solidFill>
              </a:rPr>
              <a:t> </a:t>
            </a: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 who generate next token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Online/On-Policy</a:t>
            </a:r>
            <a:r>
              <a:rPr b="1" lang="zh-CN" sz="1800">
                <a:solidFill>
                  <a:schemeClr val="dk1"/>
                </a:solidFill>
              </a:rPr>
              <a:t>:</a:t>
            </a:r>
            <a:r>
              <a:rPr lang="zh-CN" sz="1800">
                <a:solidFill>
                  <a:schemeClr val="dk1"/>
                </a:solidFill>
              </a:rPr>
              <a:t> </a:t>
            </a: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    is from the current Model (Policy).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Offline/Off-Policy</a:t>
            </a:r>
            <a:r>
              <a:rPr b="1" lang="zh-CN" sz="1800">
                <a:solidFill>
                  <a:schemeClr val="dk1"/>
                </a:solidFill>
              </a:rPr>
              <a:t>: </a:t>
            </a: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    is not from the current Model (Policy).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Model-Base</a:t>
            </a:r>
            <a:r>
              <a:rPr b="1" lang="zh-CN" sz="1800">
                <a:solidFill>
                  <a:schemeClr val="dk1"/>
                </a:solidFill>
              </a:rPr>
              <a:t>:</a:t>
            </a:r>
            <a:r>
              <a:rPr lang="zh-CN" sz="1800">
                <a:solidFill>
                  <a:schemeClr val="dk1"/>
                </a:solidFill>
              </a:rPr>
              <a:t> </a:t>
            </a: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 Model as simulated environment, </a:t>
            </a:r>
            <a:r>
              <a:rPr i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related to current RLHF.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Model-Free</a:t>
            </a:r>
            <a:r>
              <a:rPr b="1" lang="zh-CN" sz="1800">
                <a:solidFill>
                  <a:schemeClr val="dk1"/>
                </a:solidFill>
              </a:rPr>
              <a:t>:</a:t>
            </a:r>
            <a:r>
              <a:rPr lang="zh-CN" sz="1800">
                <a:solidFill>
                  <a:schemeClr val="dk1"/>
                </a:solidFill>
              </a:rPr>
              <a:t> </a:t>
            </a: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 with environment and get the response reward, </a:t>
            </a:r>
            <a:r>
              <a:rPr i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pattern.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Reward</a:t>
            </a:r>
            <a:r>
              <a:rPr b="1" lang="zh-CN" sz="1800">
                <a:solidFill>
                  <a:schemeClr val="dk1"/>
                </a:solidFill>
              </a:rPr>
              <a:t> </a:t>
            </a: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model, Value/Critic</a:t>
            </a:r>
            <a:r>
              <a:rPr b="1" lang="zh-CN" sz="1800">
                <a:solidFill>
                  <a:schemeClr val="dk1"/>
                </a:solidFill>
              </a:rPr>
              <a:t> </a:t>
            </a: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model</a:t>
            </a:r>
            <a:r>
              <a:rPr b="1" lang="zh-CN" sz="1800">
                <a:solidFill>
                  <a:schemeClr val="dk1"/>
                </a:solidFill>
              </a:rPr>
              <a:t>, </a:t>
            </a: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Verify</a:t>
            </a:r>
            <a:r>
              <a:rPr b="1" lang="zh-CN" sz="1800">
                <a:solidFill>
                  <a:schemeClr val="dk1"/>
                </a:solidFill>
              </a:rPr>
              <a:t> </a:t>
            </a: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model</a:t>
            </a:r>
            <a:endParaRPr b="1" sz="1800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reward</a:t>
            </a:r>
            <a:r>
              <a:rPr b="1" lang="zh-CN" sz="1800">
                <a:solidFill>
                  <a:schemeClr val="dk1"/>
                </a:solidFill>
              </a:rPr>
              <a:t> </a:t>
            </a: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model</a:t>
            </a:r>
            <a:r>
              <a:rPr lang="zh-CN" sz="1800">
                <a:solidFill>
                  <a:schemeClr val="dk1"/>
                </a:solidFill>
              </a:rPr>
              <a:t>: </a:t>
            </a: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Score the string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value/critic model</a:t>
            </a:r>
            <a:r>
              <a:rPr lang="zh-CN" sz="1800">
                <a:solidFill>
                  <a:schemeClr val="dk1"/>
                </a:solidFill>
              </a:rPr>
              <a:t>: </a:t>
            </a: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model + updated during training + focus on future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verify model</a:t>
            </a:r>
            <a:r>
              <a:rPr lang="zh-CN" sz="1800">
                <a:solidFill>
                  <a:schemeClr val="dk1"/>
                </a:solidFill>
              </a:rPr>
              <a:t>: </a:t>
            </a: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model + Completely accurate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Outcome-supervised Reward Model (ORM) /Process-supervised Reward Model (PRM)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ORM:          </a:t>
            </a: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same for different tokens of 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PRM:          </a:t>
            </a: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different for different tokens of s</a:t>
            </a:r>
            <a:endParaRPr b="1" sz="1800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46" name="Google Shape;246;g347928cd373_0_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975" y="2131159"/>
            <a:ext cx="234400" cy="218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47928cd373_0_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800" y="2386063"/>
            <a:ext cx="23440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47928cd373_0_386"/>
          <p:cNvSpPr txBox="1"/>
          <p:nvPr/>
        </p:nvSpPr>
        <p:spPr>
          <a:xfrm>
            <a:off x="0" y="1353625"/>
            <a:ext cx="896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20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following definitions are only within RLHF Training context:</a:t>
            </a:r>
            <a:endParaRPr b="1" i="1" sz="20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g347928cd373_0_3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25" y="461224"/>
            <a:ext cx="3483674" cy="3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47928cd373_0_3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975" y="4599200"/>
            <a:ext cx="461167" cy="2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47928cd373_0_3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3900" y="4848300"/>
            <a:ext cx="461167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7928cd373_0_406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What’s wrong with REINFORCE?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" name="Google Shape;257;g347928cd373_0_406"/>
          <p:cNvSpPr txBox="1"/>
          <p:nvPr/>
        </p:nvSpPr>
        <p:spPr>
          <a:xfrm>
            <a:off x="71300" y="463813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Unstable!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8" name="Google Shape;258;g347928cd373_0_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0" y="1784500"/>
            <a:ext cx="4239826" cy="28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47928cd373_0_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950" y="1890450"/>
            <a:ext cx="4617650" cy="271048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47928cd373_0_406"/>
          <p:cNvSpPr txBox="1"/>
          <p:nvPr/>
        </p:nvSpPr>
        <p:spPr>
          <a:xfrm>
            <a:off x="355225" y="840050"/>
            <a:ext cx="870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REINFORCE gradient estimator suffers from </a:t>
            </a:r>
            <a:r>
              <a:rPr b="1" i="1" lang="zh-C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 variance</a:t>
            </a:r>
            <a:r>
              <a:rPr lang="zh-C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[1], which undermines the effectiveness of model training and leads to suboptimal performance in RLHF tasks.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1" name="Google Shape;261;g347928cd373_0_406"/>
          <p:cNvSpPr txBox="1"/>
          <p:nvPr/>
        </p:nvSpPr>
        <p:spPr>
          <a:xfrm>
            <a:off x="77250" y="4656400"/>
            <a:ext cx="836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[1]. Sutton, Richard S., and Andrew G. Barto.Reinforcement learning: An introduction. MIT press, 2018.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[2]. https://arxiv.org/abs/2310.10505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347928cd373_0_406"/>
          <p:cNvSpPr txBox="1"/>
          <p:nvPr/>
        </p:nvSpPr>
        <p:spPr>
          <a:xfrm>
            <a:off x="0" y="1444050"/>
            <a:ext cx="365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Below Results are from Rema</a:t>
            </a:r>
            <a:r>
              <a:rPr lang="zh-C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x: </a:t>
            </a:r>
            <a:r>
              <a:rPr lang="zh-C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g347928cd373_0_4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2100" y="425750"/>
            <a:ext cx="366535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ccd17fd9c_0_24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9" name="Google Shape;269;g34ccd17fd9c_0_24"/>
          <p:cNvSpPr txBox="1"/>
          <p:nvPr/>
        </p:nvSpPr>
        <p:spPr>
          <a:xfrm>
            <a:off x="150050" y="868025"/>
            <a:ext cx="90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o enhance training stability</a:t>
            </a: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 by reducing the variance in gradient estimation</a:t>
            </a:r>
            <a:r>
              <a:rPr b="1" lang="zh-CN" sz="1800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0" name="Google Shape;270;g34ccd17fd9c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175" y="462688"/>
            <a:ext cx="3737302" cy="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4ccd17fd9c_0_24"/>
          <p:cNvSpPr txBox="1"/>
          <p:nvPr/>
        </p:nvSpPr>
        <p:spPr>
          <a:xfrm>
            <a:off x="97600" y="1970875"/>
            <a:ext cx="8807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Times New Roman"/>
              <a:buChar char="❖"/>
            </a:pPr>
            <a:r>
              <a:rPr b="1" lang="zh-CN" sz="22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Normalization</a:t>
            </a:r>
            <a:r>
              <a:rPr lang="zh-C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Times New Roman"/>
              <a:buChar char="❖"/>
            </a:pPr>
            <a:r>
              <a:rPr b="1" lang="zh-CN" sz="22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Smoothing</a:t>
            </a:r>
            <a:r>
              <a:rPr lang="zh-C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Times New Roman"/>
              <a:buChar char="❖"/>
            </a:pPr>
            <a:r>
              <a:rPr b="1" lang="zh-CN" sz="22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Truncation</a:t>
            </a:r>
            <a:r>
              <a:rPr lang="zh-C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g34ccd17fd9c_0_24"/>
          <p:cNvSpPr txBox="1"/>
          <p:nvPr/>
        </p:nvSpPr>
        <p:spPr>
          <a:xfrm>
            <a:off x="150050" y="1282675"/>
            <a:ext cx="97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reduce the variance of a certain data from a statistical perspective?</a:t>
            </a:r>
            <a:endParaRPr b="1" sz="15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3" name="Google Shape;273;g34ccd17fd9c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650" y="1955138"/>
            <a:ext cx="1020600" cy="4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4ccd17fd9c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5100" y="2734276"/>
            <a:ext cx="2626900" cy="3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4ccd17fd9c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9175" y="3435138"/>
            <a:ext cx="2167826" cy="2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4ccd17fd9c_0_24"/>
          <p:cNvSpPr txBox="1"/>
          <p:nvPr/>
        </p:nvSpPr>
        <p:spPr>
          <a:xfrm>
            <a:off x="1340550" y="4107175"/>
            <a:ext cx="710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>
                <a:latin typeface="Comic Sans MS"/>
                <a:ea typeface="Comic Sans MS"/>
                <a:cs typeface="Comic Sans MS"/>
                <a:sym typeface="Comic Sans MS"/>
              </a:rPr>
              <a:t>We will use these tricks/insights one by one !</a:t>
            </a:r>
            <a:endParaRPr b="1"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8e4a03c88_0_3"/>
          <p:cNvSpPr txBox="1"/>
          <p:nvPr>
            <p:ph type="title"/>
          </p:nvPr>
        </p:nvSpPr>
        <p:spPr>
          <a:xfrm>
            <a:off x="1261232" y="54499"/>
            <a:ext cx="7703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Self 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g338e4a03c88_0_3"/>
          <p:cNvSpPr txBox="1"/>
          <p:nvPr>
            <p:ph idx="1" type="body"/>
          </p:nvPr>
        </p:nvSpPr>
        <p:spPr>
          <a:xfrm>
            <a:off x="108549" y="646981"/>
            <a:ext cx="77034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A Second-Year 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PHD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254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Towards Better Human-AI Collaboration, especially in Medicine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254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CMB, Apollo, LongLLaVA, ApolloMoE, 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TinyDeepSeek</a:t>
            </a: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 ...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g338e4a03c88_0_3"/>
          <p:cNvSpPr txBox="1"/>
          <p:nvPr>
            <p:ph idx="12" type="sldNum"/>
          </p:nvPr>
        </p:nvSpPr>
        <p:spPr>
          <a:xfrm>
            <a:off x="6831013" y="4893471"/>
            <a:ext cx="21336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9" name="Google Shape;69;g338e4a03c88_0_3"/>
          <p:cNvSpPr txBox="1"/>
          <p:nvPr/>
        </p:nvSpPr>
        <p:spPr>
          <a:xfrm>
            <a:off x="6445568" y="4893469"/>
            <a:ext cx="2230200" cy="238500"/>
          </a:xfrm>
          <a:prstGeom prst="rect">
            <a:avLst/>
          </a:prstGeom>
          <a:noFill/>
          <a:ln>
            <a:noFill/>
          </a:ln>
        </p:spPr>
        <p:txBody>
          <a:bodyPr anchorCtr="1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https://github.com/wangxidong06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g338e4a03c88_0_3"/>
          <p:cNvSpPr txBox="1"/>
          <p:nvPr/>
        </p:nvSpPr>
        <p:spPr>
          <a:xfrm>
            <a:off x="0" y="4743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https://github.com/wangxidong06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g338e4a03c88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00" y="1810475"/>
            <a:ext cx="4463450" cy="257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338e4a03c88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775" y="1810475"/>
            <a:ext cx="4191325" cy="25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ccd17fd9c_0_73"/>
          <p:cNvSpPr txBox="1"/>
          <p:nvPr/>
        </p:nvSpPr>
        <p:spPr>
          <a:xfrm>
            <a:off x="-35625" y="-44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2" name="Google Shape;282;g34ccd17fd9c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00" y="462688"/>
            <a:ext cx="3737302" cy="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34ccd17fd9c_0_73"/>
          <p:cNvSpPr txBox="1"/>
          <p:nvPr/>
        </p:nvSpPr>
        <p:spPr>
          <a:xfrm>
            <a:off x="43525" y="3597575"/>
            <a:ext cx="8807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❖"/>
            </a:pPr>
            <a:r>
              <a:rPr b="1" i="1"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Remax’s</a:t>
            </a:r>
            <a:r>
              <a:rPr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approximate [2]: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➢"/>
            </a:pPr>
            <a:r>
              <a:rPr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need to use      , just introduce </a:t>
            </a:r>
            <a:r>
              <a:rPr i="1" lang="zh-C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baseline function</a:t>
            </a:r>
            <a:r>
              <a:rPr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g34ccd17fd9c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175" y="423563"/>
            <a:ext cx="1020600" cy="4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4ccd17fd9c_0_73"/>
          <p:cNvSpPr txBox="1"/>
          <p:nvPr/>
        </p:nvSpPr>
        <p:spPr>
          <a:xfrm>
            <a:off x="5851225" y="-44500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Normalization!</a:t>
            </a:r>
            <a:endParaRPr b="1" sz="2400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grpSp>
        <p:nvGrpSpPr>
          <p:cNvPr id="286" name="Google Shape;286;g34ccd17fd9c_0_73"/>
          <p:cNvGrpSpPr/>
          <p:nvPr/>
        </p:nvGrpSpPr>
        <p:grpSpPr>
          <a:xfrm>
            <a:off x="0" y="797475"/>
            <a:ext cx="9436800" cy="461700"/>
            <a:chOff x="302125" y="878200"/>
            <a:chExt cx="9436800" cy="461700"/>
          </a:xfrm>
        </p:grpSpPr>
        <p:sp>
          <p:nvSpPr>
            <p:cNvPr id="287" name="Google Shape;287;g34ccd17fd9c_0_73"/>
            <p:cNvSpPr txBox="1"/>
            <p:nvPr/>
          </p:nvSpPr>
          <p:spPr>
            <a:xfrm>
              <a:off x="302125" y="878200"/>
              <a:ext cx="9436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what are approximate of    and    for        , since we only know after training?</a:t>
              </a:r>
              <a:endParaRPr b="1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288" name="Google Shape;288;g34ccd17fd9c_0_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21650" y="979348"/>
              <a:ext cx="250897" cy="28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g34ccd17fd9c_0_7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28498" y="1011363"/>
              <a:ext cx="250900" cy="220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g34ccd17fd9c_0_7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35350" y="979325"/>
              <a:ext cx="598253" cy="28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g34ccd17fd9c_0_73"/>
          <p:cNvSpPr txBox="1"/>
          <p:nvPr/>
        </p:nvSpPr>
        <p:spPr>
          <a:xfrm>
            <a:off x="43525" y="1203588"/>
            <a:ext cx="8807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❖"/>
            </a:pPr>
            <a:r>
              <a:rPr b="1" i="1"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DeepSeek GRPO’s</a:t>
            </a:r>
            <a:r>
              <a:rPr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approximate [1]: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➢"/>
            </a:pPr>
            <a:r>
              <a:rPr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one question, the model generates many answers for Training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■"/>
            </a:pPr>
            <a:r>
              <a:rPr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DeepSeek choose to Normalize within this small range.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g34ccd17fd9c_0_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425" y="1622245"/>
            <a:ext cx="3180100" cy="12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4ccd17fd9c_0_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1250" y="4028288"/>
            <a:ext cx="17179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4ccd17fd9c_0_73"/>
          <p:cNvSpPr txBox="1"/>
          <p:nvPr/>
        </p:nvSpPr>
        <p:spPr>
          <a:xfrm>
            <a:off x="154500" y="4558500"/>
            <a:ext cx="836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[1]. </a:t>
            </a:r>
            <a:r>
              <a:rPr lang="zh-C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https://arxiv.org/abs/2402.03300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[2]. https://arxiv.org/abs/2310.10505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g34ccd17fd9c_0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2573" y="4060325"/>
            <a:ext cx="250900" cy="22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ccd17fd9c_0_169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1" name="Google Shape;301;g34ccd17fd9c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00" y="462688"/>
            <a:ext cx="3737302" cy="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4ccd17fd9c_0_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175" y="423563"/>
            <a:ext cx="1020600" cy="4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4ccd17fd9c_0_169"/>
          <p:cNvSpPr txBox="1"/>
          <p:nvPr/>
        </p:nvSpPr>
        <p:spPr>
          <a:xfrm>
            <a:off x="5904100" y="-54500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Normalization!</a:t>
            </a:r>
            <a:endParaRPr b="1" sz="2400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304" name="Google Shape;304;g34ccd17fd9c_0_169"/>
          <p:cNvSpPr txBox="1"/>
          <p:nvPr/>
        </p:nvSpPr>
        <p:spPr>
          <a:xfrm>
            <a:off x="6523200" y="4803100"/>
            <a:ext cx="262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[1]. https://arxiv.org/abs/2310.10505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g34ccd17fd9c_0_169"/>
          <p:cNvSpPr txBox="1"/>
          <p:nvPr/>
        </p:nvSpPr>
        <p:spPr>
          <a:xfrm>
            <a:off x="96400" y="702500"/>
            <a:ext cx="8807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Char char="❖"/>
            </a:pPr>
            <a:r>
              <a:rPr b="1" i="1" lang="zh-C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Remax’s</a:t>
            </a:r>
            <a:r>
              <a:rPr lang="zh-C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approximate [1]: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Times New Roman"/>
              <a:buChar char="➢"/>
            </a:pPr>
            <a:r>
              <a:rPr lang="zh-C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need to use      , just introduce </a:t>
            </a:r>
            <a:r>
              <a:rPr i="1" lang="zh-CN" sz="17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baseline function</a:t>
            </a:r>
            <a:r>
              <a:rPr lang="zh-C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g34ccd17fd9c_0_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150" y="1111338"/>
            <a:ext cx="1717900" cy="2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4ccd17fd9c_0_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148" y="1175400"/>
            <a:ext cx="250900" cy="22003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4ccd17fd9c_0_169"/>
          <p:cNvSpPr txBox="1"/>
          <p:nvPr/>
        </p:nvSpPr>
        <p:spPr>
          <a:xfrm>
            <a:off x="357925" y="1518200"/>
            <a:ext cx="862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about the baseline function is also a </a:t>
            </a:r>
            <a:r>
              <a:rPr b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neural network</a:t>
            </a: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so that we can reduce the variance of gradient estimation?  </a:t>
            </a:r>
            <a:r>
              <a:rPr b="1" i="1" lang="zh-CN" sz="22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Actor-Critic Algorithm</a:t>
            </a:r>
            <a:endParaRPr b="1" i="1" sz="20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9" name="Google Shape;309;g34ccd17fd9c_0_169"/>
          <p:cNvSpPr txBox="1"/>
          <p:nvPr/>
        </p:nvSpPr>
        <p:spPr>
          <a:xfrm>
            <a:off x="160225" y="2216450"/>
            <a:ext cx="979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We call the baseline neural network</a:t>
            </a:r>
            <a:r>
              <a:rPr b="1" lang="zh-CN" sz="20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 </a:t>
            </a:r>
            <a:r>
              <a:rPr lang="zh-CN" sz="20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as</a:t>
            </a:r>
            <a:r>
              <a:rPr b="1" lang="zh-CN" sz="20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 Value/Critic Model, </a:t>
            </a:r>
            <a:endParaRPr b="1" sz="2000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and </a:t>
            </a:r>
            <a:r>
              <a:rPr lang="zh-CN" sz="20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get another </a:t>
            </a:r>
            <a:r>
              <a:rPr i="1" lang="zh-C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approximation of          </a:t>
            </a:r>
            <a:r>
              <a:rPr b="1" i="1"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Advantage</a:t>
            </a:r>
            <a:r>
              <a:rPr i="1" lang="zh-C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r>
              <a:rPr lang="zh-CN" sz="20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                                                       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0" name="Google Shape;310;g34ccd17fd9c_0_169"/>
          <p:cNvSpPr txBox="1"/>
          <p:nvPr/>
        </p:nvSpPr>
        <p:spPr>
          <a:xfrm>
            <a:off x="96400" y="3837875"/>
            <a:ext cx="958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Just another approximation of R , </a:t>
            </a:r>
            <a:endParaRPr b="1" i="1"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but expressed as the difference between two neural networks.</a:t>
            </a:r>
            <a:endParaRPr b="1" i="1"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11" name="Google Shape;311;g34ccd17fd9c_0_1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5075" y="2675046"/>
            <a:ext cx="453750" cy="2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4ccd17fd9c_0_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1975" y="3233201"/>
            <a:ext cx="3661306" cy="3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34ccd17fd9c_0_169"/>
          <p:cNvSpPr txBox="1"/>
          <p:nvPr/>
        </p:nvSpPr>
        <p:spPr>
          <a:xfrm>
            <a:off x="96400" y="4593350"/>
            <a:ext cx="595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 is expected sum of future actions’ score</a:t>
            </a:r>
            <a:endParaRPr b="1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ccd17fd9c_0_311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9" name="Google Shape;319;g34ccd17fd9c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00" y="462688"/>
            <a:ext cx="3737302" cy="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4ccd17fd9c_0_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175" y="423563"/>
            <a:ext cx="1020600" cy="4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4ccd17fd9c_0_311"/>
          <p:cNvSpPr txBox="1"/>
          <p:nvPr/>
        </p:nvSpPr>
        <p:spPr>
          <a:xfrm>
            <a:off x="5904100" y="-54500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Normalization!</a:t>
            </a:r>
            <a:endParaRPr b="1" sz="2400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322" name="Google Shape;322;g34ccd17fd9c_0_311"/>
          <p:cNvSpPr txBox="1"/>
          <p:nvPr/>
        </p:nvSpPr>
        <p:spPr>
          <a:xfrm>
            <a:off x="142425" y="797475"/>
            <a:ext cx="979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We call the baseline neural </a:t>
            </a: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n</a:t>
            </a: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etwork</a:t>
            </a:r>
            <a:r>
              <a:rPr b="1"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 </a:t>
            </a: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as</a:t>
            </a:r>
            <a:r>
              <a:rPr b="1"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 Value/Critic Model, </a:t>
            </a:r>
            <a:endParaRPr b="1" sz="2000">
              <a:solidFill>
                <a:schemeClr val="dk2"/>
              </a:solidFill>
              <a:latin typeface="STFangsong"/>
              <a:ea typeface="STFangsong"/>
              <a:cs typeface="STFangsong"/>
              <a:sym typeface="STFangs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and get another </a:t>
            </a:r>
            <a:r>
              <a:rPr i="1" lang="zh-C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approximation of          :</a:t>
            </a: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                                                                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3" name="Google Shape;323;g34ccd17fd9c_0_311"/>
          <p:cNvSpPr txBox="1"/>
          <p:nvPr/>
        </p:nvSpPr>
        <p:spPr>
          <a:xfrm>
            <a:off x="142425" y="3479463"/>
            <a:ext cx="648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Just another approximation of R, but expressed as the difference between two neural networks.</a:t>
            </a:r>
            <a:endParaRPr b="1" i="1" sz="16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4" name="Google Shape;324;g34ccd17fd9c_0_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7275" y="1256071"/>
            <a:ext cx="453750" cy="2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34ccd17fd9c_0_3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25" y="2930364"/>
            <a:ext cx="3661306" cy="3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34ccd17fd9c_0_311"/>
          <p:cNvSpPr txBox="1"/>
          <p:nvPr/>
        </p:nvSpPr>
        <p:spPr>
          <a:xfrm>
            <a:off x="224050" y="1640725"/>
            <a:ext cx="477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 is expected sum of future actions’ score</a:t>
            </a:r>
            <a:endParaRPr b="1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7" name="Google Shape;327;g34ccd17fd9c_0_3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4750" y="1256075"/>
            <a:ext cx="2602595" cy="2389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g34ccd17fd9c_0_311"/>
          <p:cNvCxnSpPr>
            <a:stCxn id="326" idx="3"/>
          </p:cNvCxnSpPr>
          <p:nvPr/>
        </p:nvCxnSpPr>
        <p:spPr>
          <a:xfrm>
            <a:off x="4994650" y="1863925"/>
            <a:ext cx="1175100" cy="9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9" name="Google Shape;329;g34ccd17fd9c_0_3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725" y="2263312"/>
            <a:ext cx="3872093" cy="3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4ccd17fd9c_0_311"/>
          <p:cNvSpPr txBox="1"/>
          <p:nvPr/>
        </p:nvSpPr>
        <p:spPr>
          <a:xfrm>
            <a:off x="-44500" y="4225613"/>
            <a:ext cx="763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But now there are still two intuitive questions: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❖"/>
            </a:pPr>
            <a:r>
              <a:rPr i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this </a:t>
            </a:r>
            <a:r>
              <a:rPr b="1" i="1" lang="zh-C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approximation of R</a:t>
            </a:r>
            <a:r>
              <a:rPr i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’s variance smaller?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❖"/>
            </a:pPr>
            <a:r>
              <a:rPr i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train value model?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ccd17fd9c_0_135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" name="Google Shape;336;g34ccd17fd9c_0_135"/>
          <p:cNvSpPr txBox="1"/>
          <p:nvPr/>
        </p:nvSpPr>
        <p:spPr>
          <a:xfrm>
            <a:off x="5886300" y="27750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Normalization!</a:t>
            </a:r>
            <a:endParaRPr b="1" sz="2400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337" name="Google Shape;337;g34ccd17fd9c_0_135"/>
          <p:cNvSpPr txBox="1"/>
          <p:nvPr/>
        </p:nvSpPr>
        <p:spPr>
          <a:xfrm>
            <a:off x="53400" y="1372738"/>
            <a:ext cx="8075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But now there are two very intuitive questions: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❖"/>
            </a:pPr>
            <a:r>
              <a:rPr i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is the variance smaller?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Assume X and Y are not independent and from same distribution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𝜌  is the correlation coefficient.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ρ=1: Perfectly positively correlated, the variance is </a:t>
            </a:r>
            <a:r>
              <a:rPr i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❖"/>
            </a:pPr>
            <a:r>
              <a:rPr i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train value model? 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8" name="Google Shape;338;g34ccd17fd9c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00" y="2431700"/>
            <a:ext cx="7267459" cy="2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4ccd17fd9c_0_135"/>
          <p:cNvSpPr txBox="1"/>
          <p:nvPr/>
        </p:nvSpPr>
        <p:spPr>
          <a:xfrm>
            <a:off x="53400" y="640825"/>
            <a:ext cx="979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We call the baseline neural network</a:t>
            </a:r>
            <a:r>
              <a:rPr b="1"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 </a:t>
            </a: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as</a:t>
            </a:r>
            <a:r>
              <a:rPr b="1"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 Value/Critic Model, </a:t>
            </a:r>
            <a:endParaRPr b="1" sz="2000">
              <a:solidFill>
                <a:schemeClr val="dk2"/>
              </a:solidFill>
              <a:latin typeface="STFangsong"/>
              <a:ea typeface="STFangsong"/>
              <a:cs typeface="STFangsong"/>
              <a:sym typeface="STFangs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and get another </a:t>
            </a:r>
            <a:r>
              <a:rPr i="1" lang="zh-C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approximation of </a:t>
            </a: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                                                            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0" name="Google Shape;340;g34ccd17fd9c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900" y="1037001"/>
            <a:ext cx="3661306" cy="3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4ccd17fd9c_0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00" y="462688"/>
            <a:ext cx="3737302" cy="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4ccd17fd9c_0_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175" y="423563"/>
            <a:ext cx="1020600" cy="4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4ccd17fd9c_0_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4700" y="2812825"/>
            <a:ext cx="2221051" cy="203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4ccd17fd9c_0_135"/>
          <p:cNvSpPr txBox="1"/>
          <p:nvPr/>
        </p:nvSpPr>
        <p:spPr>
          <a:xfrm>
            <a:off x="159900" y="4758600"/>
            <a:ext cx="813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Opinion:There is a </a:t>
            </a:r>
            <a:r>
              <a:rPr b="1" i="1" lang="zh-C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huge</a:t>
            </a:r>
            <a:r>
              <a:rPr i="1" lang="zh-C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 RLHF-specific problem here (caused by the bias in reward definition) ! </a:t>
            </a:r>
            <a:endParaRPr i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5" name="Google Shape;345;g34ccd17fd9c_0_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925" y="3963225"/>
            <a:ext cx="3447862" cy="4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4ccd17fd9c_0_1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925" y="4478500"/>
            <a:ext cx="4801714" cy="2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ccd17fd9c_0_469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2" name="Google Shape;352;g34ccd17fd9c_0_469"/>
          <p:cNvSpPr txBox="1"/>
          <p:nvPr/>
        </p:nvSpPr>
        <p:spPr>
          <a:xfrm>
            <a:off x="5886300" y="27750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Normalization!</a:t>
            </a:r>
            <a:endParaRPr b="1" sz="2400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353" name="Google Shape;353;g34ccd17fd9c_0_469"/>
          <p:cNvSpPr txBox="1"/>
          <p:nvPr/>
        </p:nvSpPr>
        <p:spPr>
          <a:xfrm>
            <a:off x="53400" y="1372738"/>
            <a:ext cx="8075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But now there are two very intuitive questions: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❖"/>
            </a:pPr>
            <a:r>
              <a:rPr i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is the variance smaller?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Assume X and Y are not independent and from same distribution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𝜌  is the correlation coefficient.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ρ=1: Perfectly positively correlated, the variance is 0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❖"/>
            </a:pPr>
            <a:r>
              <a:rPr i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train value model? 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4" name="Google Shape;354;g34ccd17fd9c_0_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00" y="2431700"/>
            <a:ext cx="7267459" cy="2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4ccd17fd9c_0_469"/>
          <p:cNvSpPr txBox="1"/>
          <p:nvPr/>
        </p:nvSpPr>
        <p:spPr>
          <a:xfrm>
            <a:off x="53400" y="640825"/>
            <a:ext cx="979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We call the baseline neural network</a:t>
            </a:r>
            <a:r>
              <a:rPr b="1"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 </a:t>
            </a: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as</a:t>
            </a:r>
            <a:r>
              <a:rPr b="1"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 Value/Critic Model, </a:t>
            </a:r>
            <a:endParaRPr b="1" sz="2000">
              <a:solidFill>
                <a:schemeClr val="dk2"/>
              </a:solidFill>
              <a:latin typeface="STFangsong"/>
              <a:ea typeface="STFangsong"/>
              <a:cs typeface="STFangsong"/>
              <a:sym typeface="STFangs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and get another </a:t>
            </a:r>
            <a:r>
              <a:rPr i="1" lang="zh-C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approximation of </a:t>
            </a: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                                                            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56" name="Google Shape;356;g34ccd17fd9c_0_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900" y="1037001"/>
            <a:ext cx="3661306" cy="3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4ccd17fd9c_0_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00" y="462688"/>
            <a:ext cx="3737302" cy="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4ccd17fd9c_0_4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175" y="423563"/>
            <a:ext cx="1020600" cy="4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4ccd17fd9c_0_4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4700" y="2812825"/>
            <a:ext cx="2221051" cy="203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4ccd17fd9c_0_469"/>
          <p:cNvSpPr txBox="1"/>
          <p:nvPr/>
        </p:nvSpPr>
        <p:spPr>
          <a:xfrm>
            <a:off x="159900" y="4758600"/>
            <a:ext cx="813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Opinion: Maybe this is right </a:t>
            </a:r>
            <a:endParaRPr i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1" name="Google Shape;361;g34ccd17fd9c_0_4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925" y="3901075"/>
            <a:ext cx="4801726" cy="47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4ccd17fd9c_0_4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100" y="4427375"/>
            <a:ext cx="5721190" cy="2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ccd17fd9c_0_355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8" name="Google Shape;368;g34ccd17fd9c_0_355"/>
          <p:cNvSpPr txBox="1"/>
          <p:nvPr/>
        </p:nvSpPr>
        <p:spPr>
          <a:xfrm>
            <a:off x="5906425" y="-54500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Smoothing </a:t>
            </a:r>
            <a:r>
              <a:rPr b="1" lang="zh-CN" sz="24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!</a:t>
            </a:r>
            <a:endParaRPr b="1" sz="2400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369" name="Google Shape;369;g34ccd17fd9c_0_355"/>
          <p:cNvSpPr txBox="1"/>
          <p:nvPr/>
        </p:nvSpPr>
        <p:spPr>
          <a:xfrm>
            <a:off x="53400" y="629563"/>
            <a:ext cx="97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approximation of final goal </a:t>
            </a:r>
            <a:r>
              <a:rPr lang="zh-CN" sz="20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                                                      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70" name="Google Shape;370;g34ccd17fd9c_0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250" y="791314"/>
            <a:ext cx="3661306" cy="3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34ccd17fd9c_0_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00" y="385363"/>
            <a:ext cx="3737302" cy="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34ccd17fd9c_0_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450" y="385363"/>
            <a:ext cx="2626900" cy="3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34ccd17fd9c_0_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5375" y="1289050"/>
            <a:ext cx="2221051" cy="203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34ccd17fd9c_0_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466" y="1066650"/>
            <a:ext cx="3050484" cy="259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34ccd17fd9c_0_3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69325" y="1140398"/>
            <a:ext cx="2774162" cy="25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4ccd17fd9c_0_355"/>
          <p:cNvSpPr txBox="1"/>
          <p:nvPr/>
        </p:nvSpPr>
        <p:spPr>
          <a:xfrm>
            <a:off x="96475" y="3698200"/>
            <a:ext cx="426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zh-CN" sz="1750">
                <a:solidFill>
                  <a:srgbClr val="191B1F"/>
                </a:solidFill>
                <a:highlight>
                  <a:srgbClr val="FFFFFF"/>
                </a:highlight>
                <a:latin typeface="STFangsong"/>
                <a:ea typeface="STFangsong"/>
                <a:cs typeface="STFangsong"/>
                <a:sym typeface="STFangsong"/>
              </a:rPr>
              <a:t>Generalized Advantage Estimation (</a:t>
            </a:r>
            <a:r>
              <a:rPr b="1" lang="zh-CN" sz="1750">
                <a:solidFill>
                  <a:srgbClr val="191B1F"/>
                </a:solidFill>
                <a:highlight>
                  <a:srgbClr val="FFFFFF"/>
                </a:highlight>
                <a:latin typeface="STFangsong"/>
                <a:ea typeface="STFangsong"/>
                <a:cs typeface="STFangsong"/>
                <a:sym typeface="STFangsong"/>
              </a:rPr>
              <a:t>GAE</a:t>
            </a:r>
            <a:r>
              <a:rPr b="1" lang="zh-CN" sz="1750">
                <a:solidFill>
                  <a:srgbClr val="191B1F"/>
                </a:solidFill>
                <a:highlight>
                  <a:srgbClr val="FFFFFF"/>
                </a:highlight>
                <a:latin typeface="STFangsong"/>
                <a:ea typeface="STFangsong"/>
                <a:cs typeface="STFangsong"/>
                <a:sym typeface="STFangsong"/>
              </a:rPr>
              <a:t>): </a:t>
            </a:r>
            <a:endParaRPr b="1" sz="1750">
              <a:solidFill>
                <a:srgbClr val="191B1F"/>
              </a:solidFill>
              <a:highlight>
                <a:srgbClr val="FFFFFF"/>
              </a:highlight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377" name="Google Shape;377;g34ccd17fd9c_0_3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63950" y="3748975"/>
            <a:ext cx="4637626" cy="12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34ccd17fd9c_0_355"/>
          <p:cNvSpPr txBox="1"/>
          <p:nvPr/>
        </p:nvSpPr>
        <p:spPr>
          <a:xfrm>
            <a:off x="53400" y="4150975"/>
            <a:ext cx="45675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Apply exponential smoothing on temporal differences (TD) with different step</a:t>
            </a:r>
            <a:endParaRPr sz="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ccd17fd9c_0_428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4" name="Google Shape;384;g34ccd17fd9c_0_428"/>
          <p:cNvSpPr txBox="1"/>
          <p:nvPr/>
        </p:nvSpPr>
        <p:spPr>
          <a:xfrm>
            <a:off x="150050" y="868025"/>
            <a:ext cx="90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omic Sans MS"/>
                <a:ea typeface="Comic Sans MS"/>
                <a:cs typeface="Comic Sans MS"/>
                <a:sym typeface="Comic Sans MS"/>
              </a:rPr>
              <a:t>To enhance training stability by reducing the variance in gradient estimation</a:t>
            </a:r>
            <a:r>
              <a:rPr b="1" lang="zh-CN" sz="1800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5" name="Google Shape;385;g34ccd17fd9c_0_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175" y="462688"/>
            <a:ext cx="3737302" cy="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34ccd17fd9c_0_428"/>
          <p:cNvSpPr txBox="1"/>
          <p:nvPr/>
        </p:nvSpPr>
        <p:spPr>
          <a:xfrm>
            <a:off x="97600" y="1970875"/>
            <a:ext cx="8807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Times New Roman"/>
              <a:buChar char="❖"/>
            </a:pPr>
            <a:r>
              <a:rPr b="1" lang="zh-CN" sz="22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Normalization</a:t>
            </a:r>
            <a:r>
              <a:rPr lang="zh-C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Times New Roman"/>
              <a:buChar char="❖"/>
            </a:pPr>
            <a:r>
              <a:rPr b="1" lang="zh-CN" sz="22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Smoothing</a:t>
            </a:r>
            <a:r>
              <a:rPr lang="zh-C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Times New Roman"/>
              <a:buChar char="❖"/>
            </a:pPr>
            <a:r>
              <a:rPr b="1" lang="zh-CN" sz="2200">
                <a:solidFill>
                  <a:schemeClr val="dk2"/>
                </a:solidFill>
                <a:latin typeface="STFangsong"/>
                <a:ea typeface="STFangsong"/>
                <a:cs typeface="STFangsong"/>
                <a:sym typeface="STFangsong"/>
              </a:rPr>
              <a:t>Truncation</a:t>
            </a:r>
            <a:r>
              <a:rPr lang="zh-C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g34ccd17fd9c_0_428"/>
          <p:cNvSpPr txBox="1"/>
          <p:nvPr/>
        </p:nvSpPr>
        <p:spPr>
          <a:xfrm>
            <a:off x="150050" y="1282675"/>
            <a:ext cx="97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reduce the variance of a certain data from a statistical perspective?</a:t>
            </a:r>
            <a:endParaRPr b="1" sz="15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8" name="Google Shape;388;g34ccd17fd9c_0_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650" y="1955138"/>
            <a:ext cx="1020600" cy="4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4ccd17fd9c_0_4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5100" y="2734276"/>
            <a:ext cx="2626900" cy="3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34ccd17fd9c_0_4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9175" y="3435138"/>
            <a:ext cx="2167826" cy="2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4ccd17fd9c_0_428"/>
          <p:cNvSpPr txBox="1"/>
          <p:nvPr/>
        </p:nvSpPr>
        <p:spPr>
          <a:xfrm>
            <a:off x="1340550" y="4107175"/>
            <a:ext cx="710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>
                <a:latin typeface="Comic Sans MS"/>
                <a:ea typeface="Comic Sans MS"/>
                <a:cs typeface="Comic Sans MS"/>
                <a:sym typeface="Comic Sans MS"/>
              </a:rPr>
              <a:t>We will use these tricks/insights one by one !</a:t>
            </a:r>
            <a:endParaRPr b="1"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ccd17fd9c_0_442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7" name="Google Shape;397;g34ccd17fd9c_0_442"/>
          <p:cNvSpPr txBox="1"/>
          <p:nvPr/>
        </p:nvSpPr>
        <p:spPr>
          <a:xfrm>
            <a:off x="103800" y="3731738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Still Unstable for traditional RL? </a:t>
            </a:r>
            <a:r>
              <a:rPr b="1" lang="zh-CN" sz="24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Truncation !</a:t>
            </a:r>
            <a:r>
              <a:rPr b="1"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8" name="Google Shape;398;g34ccd17fd9c_0_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600" y="727925"/>
            <a:ext cx="2221051" cy="203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4ccd17fd9c_0_442"/>
          <p:cNvSpPr txBox="1"/>
          <p:nvPr/>
        </p:nvSpPr>
        <p:spPr>
          <a:xfrm>
            <a:off x="140050" y="2922000"/>
            <a:ext cx="549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i="1" lang="zh-CN" sz="22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Actor-Critic Algorithm</a:t>
            </a:r>
            <a:endParaRPr/>
          </a:p>
        </p:txBody>
      </p:sp>
      <p:pic>
        <p:nvPicPr>
          <p:cNvPr id="400" name="Google Shape;400;g34ccd17fd9c_0_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725" y="3012700"/>
            <a:ext cx="4204510" cy="3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4ccd17fd9c_0_4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00" y="572700"/>
            <a:ext cx="5754024" cy="222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4ccd17fd9c_0_4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5000" y="4285838"/>
            <a:ext cx="2167826" cy="2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ccd17fd9c_0_521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8" name="Google Shape;408;g34ccd17fd9c_0_521"/>
          <p:cNvSpPr txBox="1"/>
          <p:nvPr/>
        </p:nvSpPr>
        <p:spPr>
          <a:xfrm>
            <a:off x="138650" y="716450"/>
            <a:ext cx="358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i="1" lang="zh-CN" sz="2200" u="sng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Actor-Critic Algorithm</a:t>
            </a:r>
            <a:endParaRPr u="sng">
              <a:solidFill>
                <a:schemeClr val="dk2"/>
              </a:solidFill>
            </a:endParaRPr>
          </a:p>
        </p:txBody>
      </p:sp>
      <p:pic>
        <p:nvPicPr>
          <p:cNvPr id="409" name="Google Shape;409;g34ccd17fd9c_0_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300" y="805050"/>
            <a:ext cx="4204510" cy="3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4ccd17fd9c_0_521"/>
          <p:cNvSpPr txBox="1"/>
          <p:nvPr/>
        </p:nvSpPr>
        <p:spPr>
          <a:xfrm>
            <a:off x="222100" y="1151050"/>
            <a:ext cx="729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22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Trust Region Policy Optimization （TRPO）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g34ccd17fd9c_0_521"/>
          <p:cNvSpPr txBox="1"/>
          <p:nvPr/>
        </p:nvSpPr>
        <p:spPr>
          <a:xfrm>
            <a:off x="5982150" y="-487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Truncation !</a:t>
            </a:r>
            <a:endParaRPr/>
          </a:p>
        </p:txBody>
      </p:sp>
      <p:sp>
        <p:nvSpPr>
          <p:cNvPr id="412" name="Google Shape;412;g34ccd17fd9c_0_521"/>
          <p:cNvSpPr txBox="1"/>
          <p:nvPr/>
        </p:nvSpPr>
        <p:spPr>
          <a:xfrm>
            <a:off x="0" y="2252600"/>
            <a:ext cx="56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3" name="Google Shape;413;g34ccd17fd9c_0_5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0975" y="436488"/>
            <a:ext cx="2167826" cy="2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34ccd17fd9c_0_5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25" y="2771700"/>
            <a:ext cx="2064325" cy="23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34ccd17fd9c_0_5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3325" y="2758039"/>
            <a:ext cx="2167825" cy="235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34ccd17fd9c_0_5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2113" y="2714299"/>
            <a:ext cx="2490881" cy="24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34ccd17fd9c_0_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8900" y="1722149"/>
            <a:ext cx="4519750" cy="7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34ccd17fd9c_0_521"/>
          <p:cNvSpPr txBox="1"/>
          <p:nvPr/>
        </p:nvSpPr>
        <p:spPr>
          <a:xfrm>
            <a:off x="6174888" y="14507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A</a:t>
            </a:r>
            <a:r>
              <a:rPr lang="zh-CN" sz="18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iming to climb the mountain as quickly as possible while ensuring stability and avoiding any risk of falling.</a:t>
            </a:r>
            <a:endParaRPr sz="1800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4ccd17fd9c_0_455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4" name="Google Shape;424;g34ccd17fd9c_0_455"/>
          <p:cNvSpPr txBox="1"/>
          <p:nvPr/>
        </p:nvSpPr>
        <p:spPr>
          <a:xfrm>
            <a:off x="138650" y="716450"/>
            <a:ext cx="358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u="sng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i="1" lang="zh-CN" sz="2200" u="sng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Actor-Critic Algorithm</a:t>
            </a:r>
            <a:endParaRPr u="sng">
              <a:solidFill>
                <a:schemeClr val="dk2"/>
              </a:solidFill>
            </a:endParaRPr>
          </a:p>
        </p:txBody>
      </p:sp>
      <p:pic>
        <p:nvPicPr>
          <p:cNvPr id="425" name="Google Shape;425;g34ccd17fd9c_0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300" y="805050"/>
            <a:ext cx="4204510" cy="3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4ccd17fd9c_0_455"/>
          <p:cNvSpPr txBox="1"/>
          <p:nvPr/>
        </p:nvSpPr>
        <p:spPr>
          <a:xfrm>
            <a:off x="222100" y="1151050"/>
            <a:ext cx="729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2200" u="sng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Trust Region Policy Optimization </a:t>
            </a:r>
            <a:r>
              <a:rPr b="1" i="1" lang="zh-CN" sz="2200" u="sng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（TRPO）</a:t>
            </a:r>
            <a:endParaRPr/>
          </a:p>
        </p:txBody>
      </p:sp>
      <p:sp>
        <p:nvSpPr>
          <p:cNvPr id="427" name="Google Shape;427;g34ccd17fd9c_0_455"/>
          <p:cNvSpPr txBox="1"/>
          <p:nvPr/>
        </p:nvSpPr>
        <p:spPr>
          <a:xfrm>
            <a:off x="5982150" y="-487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Truncation !</a:t>
            </a:r>
            <a:endParaRPr/>
          </a:p>
        </p:txBody>
      </p:sp>
      <p:sp>
        <p:nvSpPr>
          <p:cNvPr id="428" name="Google Shape;428;g34ccd17fd9c_0_455"/>
          <p:cNvSpPr txBox="1"/>
          <p:nvPr/>
        </p:nvSpPr>
        <p:spPr>
          <a:xfrm>
            <a:off x="57325" y="2454800"/>
            <a:ext cx="56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Sampling: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9" name="Google Shape;429;g34ccd17fd9c_0_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0975" y="436488"/>
            <a:ext cx="2167826" cy="2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4ccd17fd9c_0_455"/>
          <p:cNvSpPr txBox="1"/>
          <p:nvPr/>
        </p:nvSpPr>
        <p:spPr>
          <a:xfrm>
            <a:off x="6651454" y="1613838"/>
            <a:ext cx="271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Importance Sampling Correction Factor</a:t>
            </a:r>
            <a:endParaRPr b="1"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31" name="Google Shape;431;g34ccd17fd9c_0_4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50" y="1633787"/>
            <a:ext cx="4519750" cy="7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4ccd17fd9c_0_4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6800" y="1657548"/>
            <a:ext cx="978158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34ccd17fd9c_0_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900" y="3250150"/>
            <a:ext cx="7688800" cy="19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34ccd17fd9c_0_4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6225" y="2677450"/>
            <a:ext cx="5610108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g34ccd17fd9c_0_455"/>
          <p:cNvCxnSpPr>
            <a:stCxn id="430" idx="1"/>
            <a:endCxn id="432" idx="3"/>
          </p:cNvCxnSpPr>
          <p:nvPr/>
        </p:nvCxnSpPr>
        <p:spPr>
          <a:xfrm rot="10800000">
            <a:off x="6284854" y="1934688"/>
            <a:ext cx="366600" cy="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g34ccd17fd9c_0_455"/>
          <p:cNvCxnSpPr/>
          <p:nvPr/>
        </p:nvCxnSpPr>
        <p:spPr>
          <a:xfrm flipH="1">
            <a:off x="6762725" y="2397500"/>
            <a:ext cx="4995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/>
        </p:nvSpPr>
        <p:spPr>
          <a:xfrm>
            <a:off x="379200" y="37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endParaRPr b="1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904450" y="899550"/>
            <a:ext cx="6719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RLHF </a:t>
            </a:r>
            <a:r>
              <a:rPr b="1" lang="zh-CN" sz="2200">
                <a:latin typeface="Times New Roman"/>
                <a:ea typeface="Times New Roman"/>
                <a:cs typeface="Times New Roman"/>
                <a:sym typeface="Times New Roman"/>
              </a:rPr>
              <a:t>Theory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b="1" lang="zh-CN" sz="2200">
                <a:latin typeface="Times New Roman"/>
                <a:ea typeface="Times New Roman"/>
                <a:cs typeface="Times New Roman"/>
                <a:sym typeface="Times New Roman"/>
              </a:rPr>
              <a:t>Recall LLM's Loss Func: CrossEntropy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b="1" lang="zh-CN" sz="2200">
                <a:latin typeface="Times New Roman"/>
                <a:ea typeface="Times New Roman"/>
                <a:cs typeface="Times New Roman"/>
                <a:sym typeface="Times New Roman"/>
              </a:rPr>
              <a:t>Basic RL Loss Derivation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b="1" lang="zh-CN" sz="2200">
                <a:latin typeface="Times New Roman"/>
                <a:ea typeface="Times New Roman"/>
                <a:cs typeface="Times New Roman"/>
                <a:sym typeface="Times New Roman"/>
              </a:rPr>
              <a:t>Variants of the Basic RL and their motivations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b="1" lang="zh-CN" sz="2200">
                <a:latin typeface="Times New Roman"/>
                <a:ea typeface="Times New Roman"/>
                <a:cs typeface="Times New Roman"/>
                <a:sym typeface="Times New Roman"/>
              </a:rPr>
              <a:t>Reward Model Training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Colab Practice</a:t>
            </a:r>
            <a:endParaRPr b="1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ccd17fd9c_0_502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How to to enhance training stability?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Google Shape;442;g34ccd17fd9c_0_502"/>
          <p:cNvSpPr txBox="1"/>
          <p:nvPr/>
        </p:nvSpPr>
        <p:spPr>
          <a:xfrm>
            <a:off x="63850" y="1400063"/>
            <a:ext cx="806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22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Proximal Policy Optimization Algorithms</a:t>
            </a:r>
            <a:r>
              <a:rPr b="1" i="1" lang="zh-CN" sz="22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（PPO-CLIP）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g34ccd17fd9c_0_502"/>
          <p:cNvSpPr txBox="1"/>
          <p:nvPr/>
        </p:nvSpPr>
        <p:spPr>
          <a:xfrm>
            <a:off x="5982150" y="-487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  <a:latin typeface="STFangsong"/>
                <a:ea typeface="STFangsong"/>
                <a:cs typeface="STFangsong"/>
                <a:sym typeface="STFangsong"/>
              </a:rPr>
              <a:t>Truncation !</a:t>
            </a:r>
            <a:endParaRPr/>
          </a:p>
        </p:txBody>
      </p:sp>
      <p:sp>
        <p:nvSpPr>
          <p:cNvPr id="444" name="Google Shape;444;g34ccd17fd9c_0_502"/>
          <p:cNvSpPr txBox="1"/>
          <p:nvPr/>
        </p:nvSpPr>
        <p:spPr>
          <a:xfrm>
            <a:off x="63850" y="4121225"/>
            <a:ext cx="259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22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PPO-Penalt</a:t>
            </a:r>
            <a:r>
              <a:rPr b="1" i="1" lang="zh-CN" sz="22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5" name="Google Shape;445;g34ccd17fd9c_0_502"/>
          <p:cNvSpPr txBox="1"/>
          <p:nvPr/>
        </p:nvSpPr>
        <p:spPr>
          <a:xfrm>
            <a:off x="0" y="284625"/>
            <a:ext cx="729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2200" u="sng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Trust Region Policy Optimization （TRPO）</a:t>
            </a:r>
            <a:endParaRPr/>
          </a:p>
        </p:txBody>
      </p:sp>
      <p:pic>
        <p:nvPicPr>
          <p:cNvPr id="446" name="Google Shape;446;g34ccd17fd9c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00" y="708626"/>
            <a:ext cx="3731263" cy="6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34ccd17fd9c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0" y="1802225"/>
            <a:ext cx="7276501" cy="6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34ccd17fd9c_0_5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500" y="2457638"/>
            <a:ext cx="2942674" cy="32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34ccd17fd9c_0_5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500" y="4508450"/>
            <a:ext cx="5920809" cy="6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34ccd17fd9c_0_502"/>
          <p:cNvSpPr txBox="1"/>
          <p:nvPr/>
        </p:nvSpPr>
        <p:spPr>
          <a:xfrm>
            <a:off x="4355950" y="907475"/>
            <a:ext cx="447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PPO’s </a:t>
            </a:r>
            <a:r>
              <a:rPr b="1" i="1" lang="zh-C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Motivation: Simplified TRPO</a:t>
            </a:r>
            <a:endParaRPr b="1" i="1"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51" name="Google Shape;451;g34ccd17fd9c_0_5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3400" y="2355525"/>
            <a:ext cx="4643550" cy="2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4ccd17fd9c_0_502"/>
          <p:cNvSpPr txBox="1"/>
          <p:nvPr/>
        </p:nvSpPr>
        <p:spPr>
          <a:xfrm>
            <a:off x="146475" y="2804450"/>
            <a:ext cx="3896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imes New Roman"/>
                <a:ea typeface="Times New Roman"/>
                <a:cs typeface="Times New Roman"/>
                <a:sym typeface="Times New Roman"/>
              </a:rPr>
              <a:t>If A&gt; 0, it indicates that the value of this action is above average. Maximizing this term will increase     , but it will not exceed </a:t>
            </a:r>
            <a:r>
              <a:rPr lang="zh-CN" sz="1500">
                <a:latin typeface="Times New Roman"/>
                <a:ea typeface="Times New Roman"/>
                <a:cs typeface="Times New Roman"/>
                <a:sym typeface="Times New Roman"/>
              </a:rPr>
              <a:t>1+ε</a:t>
            </a:r>
            <a:r>
              <a:rPr lang="zh-CN" sz="15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imes New Roman"/>
                <a:ea typeface="Times New Roman"/>
                <a:cs typeface="Times New Roman"/>
                <a:sym typeface="Times New Roman"/>
              </a:rPr>
              <a:t>if A&lt;0, maximizing this term will decrease    , but it will not be less than </a:t>
            </a:r>
            <a:r>
              <a:rPr lang="zh-C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1-ε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3" name="Google Shape;453;g34ccd17fd9c_0_5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9975" y="3341000"/>
            <a:ext cx="130997" cy="2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34ccd17fd9c_0_5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2350" y="3607100"/>
            <a:ext cx="130997" cy="2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ccd17fd9c_0_35"/>
          <p:cNvSpPr/>
          <p:nvPr/>
        </p:nvSpPr>
        <p:spPr>
          <a:xfrm>
            <a:off x="6574500" y="4506275"/>
            <a:ext cx="2046000" cy="52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460" name="Google Shape;460;g34ccd17fd9c_0_35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Differences between the two most popular algorithms:</a:t>
            </a: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61" name="Google Shape;461;g34ccd17fd9c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888" y="459375"/>
            <a:ext cx="6668425" cy="468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4ccd17fd9c_0_568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Differences between </a:t>
            </a: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recent new </a:t>
            </a: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varient</a:t>
            </a: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s: 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67" name="Google Shape;467;g34ccd17fd9c_0_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7225"/>
            <a:ext cx="8839201" cy="341001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34ccd17fd9c_0_568"/>
          <p:cNvSpPr txBox="1"/>
          <p:nvPr/>
        </p:nvSpPr>
        <p:spPr>
          <a:xfrm>
            <a:off x="46475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[1]. 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https://arxiv.org/pdf/2504.02546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ccd17fd9c_0_598"/>
          <p:cNvSpPr txBox="1"/>
          <p:nvPr/>
        </p:nvSpPr>
        <p:spPr>
          <a:xfrm>
            <a:off x="379200" y="37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endParaRPr b="1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4" name="Google Shape;474;g34ccd17fd9c_0_598"/>
          <p:cNvSpPr txBox="1"/>
          <p:nvPr/>
        </p:nvSpPr>
        <p:spPr>
          <a:xfrm>
            <a:off x="904450" y="899550"/>
            <a:ext cx="6719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RLHF </a:t>
            </a:r>
            <a:r>
              <a:rPr b="1" lang="zh-CN" sz="2200">
                <a:latin typeface="Times New Roman"/>
                <a:ea typeface="Times New Roman"/>
                <a:cs typeface="Times New Roman"/>
                <a:sym typeface="Times New Roman"/>
              </a:rPr>
              <a:t>Theory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LLM's Loss Func: CrossEntropy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RL Loss Derivation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Variants of the Basic RL and their motivations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Model Training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Colab Practice</a:t>
            </a:r>
            <a:endParaRPr b="1" i="0" sz="2200" u="none" cap="none" strike="noStrike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g34ccd17fd9c_0_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75" y="104550"/>
            <a:ext cx="8337850" cy="46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4ccd17fd9c_0_608"/>
          <p:cNvSpPr txBox="1"/>
          <p:nvPr/>
        </p:nvSpPr>
        <p:spPr>
          <a:xfrm>
            <a:off x="52350" y="4755550"/>
            <a:ext cx="903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https://web.stanford.edu/class/archive/cs/cs224n/cs224n.1244/slides/cs224n-2024-lecture10-instruction-tuning-rlhf.pdf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4ccd17fd9c_0_627"/>
          <p:cNvSpPr txBox="1"/>
          <p:nvPr/>
        </p:nvSpPr>
        <p:spPr>
          <a:xfrm>
            <a:off x="52350" y="4755550"/>
            <a:ext cx="903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https://web.stanford.edu/class/archive/cs/cs224n/cs224n.1244/slides/cs224n-2024-lecture10-instruction-tuning-rlhf.pdf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6" name="Google Shape;486;g34ccd17fd9c_0_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25" y="94325"/>
            <a:ext cx="8065600" cy="456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ccd17fd9c_0_603"/>
          <p:cNvSpPr txBox="1"/>
          <p:nvPr/>
        </p:nvSpPr>
        <p:spPr>
          <a:xfrm>
            <a:off x="379200" y="37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endParaRPr b="1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2" name="Google Shape;492;g34ccd17fd9c_0_603"/>
          <p:cNvSpPr txBox="1"/>
          <p:nvPr/>
        </p:nvSpPr>
        <p:spPr>
          <a:xfrm>
            <a:off x="904450" y="899550"/>
            <a:ext cx="6719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RLHF </a:t>
            </a:r>
            <a:r>
              <a:rPr b="1" lang="zh-CN" sz="2200">
                <a:latin typeface="Times New Roman"/>
                <a:ea typeface="Times New Roman"/>
                <a:cs typeface="Times New Roman"/>
                <a:sym typeface="Times New Roman"/>
              </a:rPr>
              <a:t>Theory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LLM's Loss Func: CrossEntropy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RL Loss Derivation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Variants of the Basic RL and their motivations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Model Training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Colab Practice</a:t>
            </a:r>
            <a:endParaRPr b="1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4ccd17fd9c_0_689"/>
          <p:cNvSpPr txBox="1"/>
          <p:nvPr/>
        </p:nvSpPr>
        <p:spPr>
          <a:xfrm>
            <a:off x="379200" y="37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Training Frameworks</a:t>
            </a:r>
            <a:endParaRPr b="1" i="0" sz="2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8" name="Google Shape;498;g34ccd17fd9c_0_689"/>
          <p:cNvSpPr txBox="1"/>
          <p:nvPr/>
        </p:nvSpPr>
        <p:spPr>
          <a:xfrm>
            <a:off x="482960" y="948100"/>
            <a:ext cx="8097000" cy="3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zh-CN" sz="1550" u="none" cap="none" strike="noStrike">
                <a:solidFill>
                  <a:srgbClr val="080A1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Using notebooks for long-term model training is inconvenient in some cases. You can also try the following alternative model training frameworks:</a:t>
            </a:r>
            <a:endParaRPr b="0" i="0" sz="1550" u="none" cap="none" strike="noStrike">
              <a:solidFill>
                <a:srgbClr val="080A1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1" sz="1550" u="none" cap="none" strike="noStrike">
              <a:solidFill>
                <a:schemeClr val="accent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oto Sans Symbols"/>
              <a:buChar char="●"/>
            </a:pPr>
            <a:r>
              <a:rPr lang="zh-CN" sz="1200">
                <a:solidFill>
                  <a:srgbClr val="080A13"/>
                </a:solidFill>
                <a:highlight>
                  <a:srgbClr val="FFFFFF"/>
                </a:highlight>
              </a:rPr>
              <a:t>Verl</a:t>
            </a:r>
            <a:r>
              <a:rPr b="0" i="0" lang="zh-CN" sz="1200" u="none" cap="none" strike="noStrike">
                <a:solidFill>
                  <a:srgbClr val="080A1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zh-CN" sz="1200" u="none">
                <a:solidFill>
                  <a:srgbClr val="080A13"/>
                </a:solidFill>
                <a:highlight>
                  <a:srgbClr val="FFFFFF"/>
                </a:highlight>
              </a:rPr>
              <a:t>https://github.com/volcengine/verl</a:t>
            </a:r>
            <a:endParaRPr b="0" i="0" sz="1200" u="none" cap="none" strike="noStrike">
              <a:solidFill>
                <a:srgbClr val="080A1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8732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80A1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oto Sans Symbols"/>
              <a:buChar char="●"/>
            </a:pPr>
            <a:r>
              <a:rPr lang="zh-CN" sz="1200">
                <a:solidFill>
                  <a:srgbClr val="080A13"/>
                </a:solidFill>
                <a:highlight>
                  <a:srgbClr val="FFFFFF"/>
                </a:highlight>
              </a:rPr>
              <a:t>OpenRLHF</a:t>
            </a:r>
            <a:r>
              <a:rPr b="0" i="0" lang="zh-CN" sz="1200" u="none" cap="none" strike="noStrike">
                <a:solidFill>
                  <a:srgbClr val="080A1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zh-CN" sz="1200" u="none">
                <a:solidFill>
                  <a:srgbClr val="080A13"/>
                </a:solidFill>
                <a:highlight>
                  <a:srgbClr val="FFFFFF"/>
                </a:highlight>
              </a:rPr>
              <a:t>https://github.com/OpenRLHF/OpenRLHF</a:t>
            </a:r>
            <a:endParaRPr b="0" i="0" sz="1200" u="none" cap="none" strike="noStrike">
              <a:solidFill>
                <a:srgbClr val="080A1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8732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80A1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oto Sans Symbols"/>
              <a:buChar char="●"/>
            </a:pPr>
            <a:r>
              <a:rPr lang="zh-CN" sz="1200">
                <a:solidFill>
                  <a:srgbClr val="080A13"/>
                </a:solidFill>
                <a:highlight>
                  <a:srgbClr val="FFFFFF"/>
                </a:highlight>
              </a:rPr>
              <a:t>trl</a:t>
            </a:r>
            <a:r>
              <a:rPr b="0" i="0" lang="zh-CN" sz="1200" u="none" cap="none" strike="noStrike">
                <a:solidFill>
                  <a:srgbClr val="080A1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zh-CN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https://github.com/huggingface/trl</a:t>
            </a:r>
            <a:endParaRPr sz="1200" u="none">
              <a:solidFill>
                <a:srgbClr val="080A1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0A13"/>
              </a:solidFill>
              <a:highlight>
                <a:srgbClr val="FFFFFF"/>
              </a:highlight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Noto Sans Symbols"/>
              <a:buChar char="●"/>
            </a:pPr>
            <a:r>
              <a:rPr lang="zh-CN" sz="1200">
                <a:solidFill>
                  <a:srgbClr val="080A13"/>
                </a:solidFill>
                <a:highlight>
                  <a:schemeClr val="lt1"/>
                </a:highlight>
              </a:rPr>
              <a:t>MS-SWIFT: </a:t>
            </a:r>
            <a:r>
              <a:rPr lang="zh-CN" sz="1200" u="sng">
                <a:solidFill>
                  <a:srgbClr val="080A13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https://github.com/modelscope/ms-swift</a:t>
            </a:r>
            <a:endParaRPr sz="1200">
              <a:solidFill>
                <a:srgbClr val="080A13"/>
              </a:solidFill>
              <a:highlight>
                <a:srgbClr val="FFFFFF"/>
              </a:highlight>
            </a:endParaRPr>
          </a:p>
          <a:p>
            <a:pPr indent="-18732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80A1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0A1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0A13"/>
              </a:solidFill>
              <a:highlight>
                <a:srgbClr val="FFFFFF"/>
              </a:highlight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oto Sans Symbols"/>
              <a:buChar char="●"/>
            </a:pPr>
            <a:r>
              <a:rPr lang="zh-CN" sz="1200">
                <a:solidFill>
                  <a:srgbClr val="080A13"/>
                </a:solidFill>
                <a:highlight>
                  <a:srgbClr val="FFFFFF"/>
                </a:highlight>
              </a:rPr>
              <a:t>Light-R1</a:t>
            </a:r>
            <a:r>
              <a:rPr b="0" i="0" lang="zh-CN" sz="1200" u="none" cap="none" strike="noStrike">
                <a:solidFill>
                  <a:srgbClr val="080A1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zh-CN" sz="1200" u="none">
                <a:solidFill>
                  <a:srgbClr val="080A13"/>
                </a:solidFill>
                <a:highlight>
                  <a:srgbClr val="FFFFFF"/>
                </a:highlight>
              </a:rPr>
              <a:t>https://github.com/Qihoo360/Light-R1</a:t>
            </a:r>
            <a:endParaRPr b="0" i="0" sz="1200" u="none" cap="none" strike="noStrike">
              <a:solidFill>
                <a:srgbClr val="080A1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8732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80A1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oto Sans Symbols"/>
              <a:buChar char="●"/>
            </a:pPr>
            <a:r>
              <a:rPr b="0" i="0" lang="zh-CN" sz="1200" u="none" cap="none" strike="noStrike">
                <a:solidFill>
                  <a:srgbClr val="080A1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zh-CN" sz="1200">
                <a:solidFill>
                  <a:srgbClr val="080A13"/>
                </a:solidFill>
                <a:highlight>
                  <a:srgbClr val="FFFFFF"/>
                </a:highlight>
              </a:rPr>
              <a:t>epScaler</a:t>
            </a:r>
            <a:r>
              <a:rPr b="0" i="0" lang="zh-CN" sz="1200" u="none" cap="none" strike="noStrike">
                <a:solidFill>
                  <a:srgbClr val="080A1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CN" sz="1200">
                <a:solidFill>
                  <a:srgbClr val="080A13"/>
                </a:solidFill>
                <a:highlight>
                  <a:schemeClr val="lt1"/>
                </a:highlight>
              </a:rPr>
              <a:t>https://github.com/agentica-project/rllm</a:t>
            </a:r>
            <a:endParaRPr b="0" i="0" sz="1550" u="none" cap="none" strike="noStrike">
              <a:solidFill>
                <a:srgbClr val="080A1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ccd17fd9c_0_633"/>
          <p:cNvSpPr txBox="1"/>
          <p:nvPr/>
        </p:nvSpPr>
        <p:spPr>
          <a:xfrm>
            <a:off x="379200" y="37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258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Practice of </a:t>
            </a:r>
            <a:r>
              <a:rPr lang="zh-CN" sz="3259">
                <a:solidFill>
                  <a:srgbClr val="333333"/>
                </a:solidFill>
                <a:latin typeface="Comic Sans MS"/>
                <a:ea typeface="Comic Sans MS"/>
                <a:cs typeface="Comic Sans MS"/>
                <a:sym typeface="Comic Sans MS"/>
              </a:rPr>
              <a:t>RLHF</a:t>
            </a:r>
            <a:endParaRPr b="1" i="0" sz="258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4" name="Google Shape;504;g34ccd17fd9c_0_633"/>
          <p:cNvSpPr txBox="1"/>
          <p:nvPr/>
        </p:nvSpPr>
        <p:spPr>
          <a:xfrm>
            <a:off x="5127425" y="2468600"/>
            <a:ext cx="3304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34ccd17fd9c_0_633"/>
          <p:cNvSpPr txBox="1"/>
          <p:nvPr/>
        </p:nvSpPr>
        <p:spPr>
          <a:xfrm>
            <a:off x="761750" y="1306025"/>
            <a:ext cx="80970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3537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you're new to using LLMs, don't worry; we've prepared a </a:t>
            </a:r>
            <a:r>
              <a:rPr b="1" i="0" lang="zh-CN" sz="1400" u="none" cap="none" strike="noStrike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notebook</a:t>
            </a:r>
            <a:r>
              <a:rPr b="0" i="0" lang="zh-CN" sz="1400" u="none" cap="none" strike="noStrike">
                <a:solidFill>
                  <a:srgbClr val="3537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you:</a:t>
            </a:r>
            <a:endParaRPr b="0" i="0" sz="1400" u="none" cap="none" strike="noStrike">
              <a:solidFill>
                <a:srgbClr val="3537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https://colab.research.google.com/drive/1zzbNse317ZOkyI5EnPbzd50fA-srELFW?usp=sharing</a:t>
            </a:r>
            <a:br>
              <a:rPr b="0" i="0" lang="zh-CN" sz="1400" u="none" cap="none" strike="noStrike">
                <a:solidFill>
                  <a:srgbClr val="3537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3537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537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 DPO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GRPO</a:t>
            </a:r>
            <a:endParaRPr/>
          </a:p>
        </p:txBody>
      </p:sp>
      <p:sp>
        <p:nvSpPr>
          <p:cNvPr id="506" name="Google Shape;506;g34ccd17fd9c_0_633"/>
          <p:cNvSpPr txBox="1"/>
          <p:nvPr/>
        </p:nvSpPr>
        <p:spPr>
          <a:xfrm>
            <a:off x="832950" y="2150700"/>
            <a:ext cx="381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zh-C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This will guide you train on</a:t>
            </a:r>
            <a:endParaRPr b="1" i="1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6"/>
          <p:cNvSpPr txBox="1"/>
          <p:nvPr/>
        </p:nvSpPr>
        <p:spPr>
          <a:xfrm>
            <a:off x="1419175" y="2202650"/>
            <a:ext cx="400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zh-CN" sz="3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Thanks</a:t>
            </a:r>
            <a:endParaRPr b="1" i="0" sz="3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ccd17fd9c_0_583"/>
          <p:cNvSpPr txBox="1"/>
          <p:nvPr/>
        </p:nvSpPr>
        <p:spPr>
          <a:xfrm>
            <a:off x="379200" y="37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endParaRPr b="1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g34ccd17fd9c_0_583"/>
          <p:cNvSpPr txBox="1"/>
          <p:nvPr/>
        </p:nvSpPr>
        <p:spPr>
          <a:xfrm>
            <a:off x="904450" y="899550"/>
            <a:ext cx="6719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RLHF </a:t>
            </a:r>
            <a:r>
              <a:rPr b="1" lang="zh-CN" sz="2200">
                <a:latin typeface="Times New Roman"/>
                <a:ea typeface="Times New Roman"/>
                <a:cs typeface="Times New Roman"/>
                <a:sym typeface="Times New Roman"/>
              </a:rPr>
              <a:t>Theory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b="1" lang="zh-CN" sz="2200">
                <a:latin typeface="Times New Roman"/>
                <a:ea typeface="Times New Roman"/>
                <a:cs typeface="Times New Roman"/>
                <a:sym typeface="Times New Roman"/>
              </a:rPr>
              <a:t>Recall LLM's Loss Func: CrossEntropy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RL Loss Derivation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Variants of the Basic RL and their motivations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Model Training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Colab Practice</a:t>
            </a:r>
            <a:endParaRPr b="1" i="0" sz="2200" u="none" cap="none" strike="noStrike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What’s Entropy?  </a:t>
            </a:r>
            <a:endParaRPr b="1" i="0" sz="2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0" name="Google Shape;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750" y="941538"/>
            <a:ext cx="4730575" cy="3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0"/>
          <p:cNvSpPr txBox="1"/>
          <p:nvPr/>
        </p:nvSpPr>
        <p:spPr>
          <a:xfrm>
            <a:off x="790525" y="572700"/>
            <a:ext cx="781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600"/>
              <a:t>“</a:t>
            </a:r>
            <a:r>
              <a:rPr i="1" lang="zh-CN" sz="1600">
                <a:solidFill>
                  <a:schemeClr val="dk1"/>
                </a:solidFill>
              </a:rPr>
              <a:t>Theoretical </a:t>
            </a:r>
            <a:r>
              <a:rPr i="1" lang="zh-CN" sz="1600"/>
              <a:t>average” of “surprising degree” of an event</a:t>
            </a:r>
            <a:endParaRPr i="1" sz="1600"/>
          </a:p>
        </p:txBody>
      </p:sp>
      <p:sp>
        <p:nvSpPr>
          <p:cNvPr id="92" name="Google Shape;92;p40"/>
          <p:cNvSpPr txBox="1"/>
          <p:nvPr/>
        </p:nvSpPr>
        <p:spPr>
          <a:xfrm>
            <a:off x="89400" y="2097575"/>
            <a:ext cx="29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What’s </a:t>
            </a:r>
            <a:r>
              <a:rPr b="1" i="1" lang="zh-CN" sz="1800">
                <a:solidFill>
                  <a:schemeClr val="dk1"/>
                </a:solidFill>
              </a:rPr>
              <a:t>E</a:t>
            </a:r>
            <a:r>
              <a:rPr b="1" i="1" lang="zh-CN" sz="1800">
                <a:solidFill>
                  <a:schemeClr val="dk1"/>
                </a:solidFill>
              </a:rPr>
              <a:t>xpectation</a:t>
            </a:r>
            <a:r>
              <a:rPr lang="zh-CN" sz="1800">
                <a:solidFill>
                  <a:schemeClr val="dk1"/>
                </a:solidFill>
              </a:rPr>
              <a:t>?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3" name="Google Shape;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25" y="2526500"/>
            <a:ext cx="153464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0"/>
          <p:cNvSpPr txBox="1"/>
          <p:nvPr/>
        </p:nvSpPr>
        <p:spPr>
          <a:xfrm>
            <a:off x="2096425" y="1301275"/>
            <a:ext cx="668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600">
                <a:solidFill>
                  <a:schemeClr val="dk1"/>
                </a:solidFill>
              </a:rPr>
              <a:t>“average”: </a:t>
            </a:r>
            <a:r>
              <a:rPr b="1" i="1" lang="zh-CN" sz="1600">
                <a:solidFill>
                  <a:schemeClr val="dk1"/>
                </a:solidFill>
              </a:rPr>
              <a:t>Expectation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600">
                <a:solidFill>
                  <a:schemeClr val="dk1"/>
                </a:solidFill>
              </a:rPr>
              <a:t>“</a:t>
            </a:r>
            <a:r>
              <a:rPr i="1" lang="zh-CN" sz="1600">
                <a:solidFill>
                  <a:schemeClr val="dk1"/>
                </a:solidFill>
              </a:rPr>
              <a:t>surprising degree</a:t>
            </a:r>
            <a:r>
              <a:rPr i="1" lang="zh-CN" sz="1600">
                <a:solidFill>
                  <a:schemeClr val="dk1"/>
                </a:solidFill>
              </a:rPr>
              <a:t>”: </a:t>
            </a:r>
            <a:r>
              <a:rPr b="1" i="1" lang="zh-CN" sz="1600">
                <a:solidFill>
                  <a:schemeClr val="dk1"/>
                </a:solidFill>
              </a:rPr>
              <a:t>Self-information</a:t>
            </a:r>
            <a:endParaRPr b="1" i="1" sz="1600">
              <a:solidFill>
                <a:schemeClr val="dk1"/>
              </a:solidFill>
            </a:endParaRPr>
          </a:p>
        </p:txBody>
      </p:sp>
      <p:pic>
        <p:nvPicPr>
          <p:cNvPr id="95" name="Google Shape;9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500" y="2559275"/>
            <a:ext cx="1980889" cy="5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0"/>
          <p:cNvSpPr txBox="1"/>
          <p:nvPr/>
        </p:nvSpPr>
        <p:spPr>
          <a:xfrm>
            <a:off x="89400" y="3236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What’s </a:t>
            </a:r>
            <a:r>
              <a:rPr b="1" i="1" lang="zh-CN" sz="1800">
                <a:solidFill>
                  <a:schemeClr val="dk1"/>
                </a:solidFill>
              </a:rPr>
              <a:t>Self-information</a:t>
            </a:r>
            <a:r>
              <a:rPr lang="zh-CN" sz="1800">
                <a:solidFill>
                  <a:schemeClr val="dk1"/>
                </a:solidFill>
              </a:rPr>
              <a:t>?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40"/>
          <p:cNvSpPr txBox="1"/>
          <p:nvPr/>
        </p:nvSpPr>
        <p:spPr>
          <a:xfrm>
            <a:off x="2360800" y="2128313"/>
            <a:ext cx="59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average value of a random variable</a:t>
            </a:r>
            <a:endParaRPr/>
          </a:p>
        </p:txBody>
      </p:sp>
      <p:sp>
        <p:nvSpPr>
          <p:cNvPr id="98" name="Google Shape;98;p40"/>
          <p:cNvSpPr txBox="1"/>
          <p:nvPr/>
        </p:nvSpPr>
        <p:spPr>
          <a:xfrm>
            <a:off x="3192950" y="2612750"/>
            <a:ext cx="10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</a:t>
            </a:r>
            <a:r>
              <a:rPr lang="zh-CN"/>
              <a:t>Discrete)</a:t>
            </a:r>
            <a:endParaRPr/>
          </a:p>
        </p:txBody>
      </p:sp>
      <p:sp>
        <p:nvSpPr>
          <p:cNvPr id="99" name="Google Shape;99;p40"/>
          <p:cNvSpPr txBox="1"/>
          <p:nvPr/>
        </p:nvSpPr>
        <p:spPr>
          <a:xfrm>
            <a:off x="6630725" y="2612750"/>
            <a:ext cx="1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</a:t>
            </a:r>
            <a:r>
              <a:rPr lang="zh-CN"/>
              <a:t>Continuous</a:t>
            </a:r>
            <a:r>
              <a:rPr lang="zh-CN"/>
              <a:t>)</a:t>
            </a:r>
            <a:endParaRPr/>
          </a:p>
        </p:txBody>
      </p:sp>
      <p:sp>
        <p:nvSpPr>
          <p:cNvPr id="100" name="Google Shape;100;p40"/>
          <p:cNvSpPr txBox="1"/>
          <p:nvPr/>
        </p:nvSpPr>
        <p:spPr>
          <a:xfrm>
            <a:off x="2845525" y="3267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S</a:t>
            </a:r>
            <a:r>
              <a:rPr lang="zh-CN">
                <a:solidFill>
                  <a:schemeClr val="dk1"/>
                </a:solidFill>
              </a:rPr>
              <a:t>urprisal</a:t>
            </a:r>
            <a:r>
              <a:rPr lang="zh-CN" sz="12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40"/>
          <p:cNvSpPr txBox="1"/>
          <p:nvPr/>
        </p:nvSpPr>
        <p:spPr>
          <a:xfrm>
            <a:off x="177325" y="3640425"/>
            <a:ext cx="937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Core</a:t>
            </a: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Idea: </a:t>
            </a: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"informational value" of a message depends on the message’s “surprising” </a:t>
            </a: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degree.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2" name="Google Shape;10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825" y="4154750"/>
            <a:ext cx="1081601" cy="5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0"/>
          <p:cNvSpPr txBox="1"/>
          <p:nvPr/>
        </p:nvSpPr>
        <p:spPr>
          <a:xfrm>
            <a:off x="3186738" y="4208225"/>
            <a:ext cx="52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When p(E) is close to 1, the surprisal of the event is low</a:t>
            </a:r>
            <a:endParaRPr/>
          </a:p>
        </p:txBody>
      </p:sp>
      <p:sp>
        <p:nvSpPr>
          <p:cNvPr id="104" name="Google Shape;104;p40"/>
          <p:cNvSpPr txBox="1"/>
          <p:nvPr/>
        </p:nvSpPr>
        <p:spPr>
          <a:xfrm>
            <a:off x="6630725" y="4683400"/>
            <a:ext cx="16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Why Log?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7928cd373_0_106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Why Log?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g347928cd373_0_106"/>
          <p:cNvSpPr txBox="1"/>
          <p:nvPr/>
        </p:nvSpPr>
        <p:spPr>
          <a:xfrm>
            <a:off x="295850" y="474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What’s </a:t>
            </a:r>
            <a:r>
              <a:rPr b="1" i="1" lang="zh-CN" sz="1800">
                <a:solidFill>
                  <a:schemeClr val="dk2"/>
                </a:solidFill>
              </a:rPr>
              <a:t>Self-information</a:t>
            </a:r>
            <a:r>
              <a:rPr lang="zh-CN" sz="1800">
                <a:solidFill>
                  <a:schemeClr val="dk2"/>
                </a:solidFill>
              </a:rPr>
              <a:t>? </a:t>
            </a:r>
            <a:endParaRPr/>
          </a:p>
        </p:txBody>
      </p:sp>
      <p:sp>
        <p:nvSpPr>
          <p:cNvPr id="111" name="Google Shape;111;g347928cd373_0_106"/>
          <p:cNvSpPr txBox="1"/>
          <p:nvPr/>
        </p:nvSpPr>
        <p:spPr>
          <a:xfrm>
            <a:off x="3132900" y="5054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600">
                <a:latin typeface="Comic Sans MS"/>
                <a:ea typeface="Comic Sans MS"/>
                <a:cs typeface="Comic Sans MS"/>
                <a:sym typeface="Comic Sans MS"/>
              </a:rPr>
              <a:t>Surprisal</a:t>
            </a:r>
            <a:r>
              <a:rPr b="1" i="1" lang="zh-CN">
                <a:solidFill>
                  <a:srgbClr val="2021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i="1"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" name="Google Shape;112;g347928cd373_0_106"/>
          <p:cNvSpPr txBox="1"/>
          <p:nvPr/>
        </p:nvSpPr>
        <p:spPr>
          <a:xfrm>
            <a:off x="367675" y="834913"/>
            <a:ext cx="90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highlight>
                  <a:srgbClr val="FFFFFF"/>
                </a:highlight>
              </a:rPr>
              <a:t>Core Idea: "informational value" of a message depends on the message’s “surprising” degree.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13" name="Google Shape;113;g347928cd373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975" y="1273300"/>
            <a:ext cx="1081601" cy="5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47928cd373_0_106"/>
          <p:cNvSpPr txBox="1"/>
          <p:nvPr/>
        </p:nvSpPr>
        <p:spPr>
          <a:xfrm>
            <a:off x="2926438" y="1326775"/>
            <a:ext cx="52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When p(E) is close to 1, the surprisal of the event is low</a:t>
            </a:r>
            <a:endParaRPr/>
          </a:p>
        </p:txBody>
      </p:sp>
      <p:sp>
        <p:nvSpPr>
          <p:cNvPr id="115" name="Google Shape;115;g347928cd373_0_106"/>
          <p:cNvSpPr txBox="1"/>
          <p:nvPr/>
        </p:nvSpPr>
        <p:spPr>
          <a:xfrm>
            <a:off x="295850" y="1964725"/>
            <a:ext cx="70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F</a:t>
            </a:r>
            <a:r>
              <a:rPr lang="zh-CN" sz="1800">
                <a:solidFill>
                  <a:schemeClr val="dk1"/>
                </a:solidFill>
              </a:rPr>
              <a:t>undamental properties of Self-</a:t>
            </a:r>
            <a:r>
              <a:rPr lang="zh-CN" sz="1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information</a:t>
            </a:r>
            <a:r>
              <a:rPr lang="zh-CN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" name="Google Shape;116;g347928cd373_0_106"/>
          <p:cNvSpPr txBox="1"/>
          <p:nvPr/>
        </p:nvSpPr>
        <p:spPr>
          <a:xfrm>
            <a:off x="509575" y="2426425"/>
            <a:ext cx="84297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I(</a:t>
            </a:r>
            <a:r>
              <a:rPr i="1"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</a:rPr>
              <a:t> is 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monotonically decreasing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</a:rPr>
              <a:t> in </a:t>
            </a:r>
            <a:r>
              <a:rPr i="1"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</a:rPr>
              <a:t>: an increase in the probability of an event decreases the 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</a:rPr>
              <a:t>“surprising degree”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</a:rPr>
              <a:t> from an observed event, and vice versa.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I(1) = 0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</a:rPr>
              <a:t>: events that always occur do not 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</a:rPr>
              <a:t>communicate information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I(</a:t>
            </a:r>
            <a:r>
              <a:rPr i="1"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25000" lang="zh-C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i="1"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25000" lang="zh-C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 = I(</a:t>
            </a:r>
            <a:r>
              <a:rPr i="1"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25000" lang="zh-C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 + I(</a:t>
            </a:r>
            <a:r>
              <a:rPr i="1"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25000" lang="zh-C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</a:rPr>
              <a:t>: the information learned from 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independent events</a:t>
            </a:r>
            <a:r>
              <a:rPr lang="zh-CN" sz="1300">
                <a:solidFill>
                  <a:schemeClr val="dk1"/>
                </a:solidFill>
                <a:highlight>
                  <a:srgbClr val="FFFFFF"/>
                </a:highlight>
              </a:rPr>
              <a:t> is the sum of the information learned from each event.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7" name="Google Shape;117;g347928cd373_0_106"/>
          <p:cNvSpPr txBox="1"/>
          <p:nvPr/>
        </p:nvSpPr>
        <p:spPr>
          <a:xfrm>
            <a:off x="649200" y="4129150"/>
            <a:ext cx="784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600">
                <a:solidFill>
                  <a:srgbClr val="202122"/>
                </a:solidFill>
                <a:highlight>
                  <a:srgbClr val="FFFFFF"/>
                </a:highlight>
              </a:rPr>
              <a:t>In fact, </a:t>
            </a:r>
            <a:r>
              <a:rPr b="1" i="1" lang="zh-CN" sz="18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r>
              <a:rPr b="1" i="1" lang="zh-CN" sz="1600">
                <a:solidFill>
                  <a:srgbClr val="202122"/>
                </a:solidFill>
                <a:highlight>
                  <a:srgbClr val="FFFFFF"/>
                </a:highlight>
              </a:rPr>
              <a:t> is the only function that satisfies these specific set of </a:t>
            </a:r>
            <a:r>
              <a:rPr b="1" i="1" lang="zh-CN" sz="1600">
                <a:solidFill>
                  <a:srgbClr val="202122"/>
                </a:solidFill>
                <a:highlight>
                  <a:srgbClr val="FFFFFF"/>
                </a:highlight>
              </a:rPr>
              <a:t>properties</a:t>
            </a:r>
            <a:endParaRPr b="1" i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7928cd373_0_39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What’s </a:t>
            </a: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CrossEntropy</a:t>
            </a:r>
            <a:endParaRPr b="1" i="0" sz="2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g347928cd373_0_39"/>
          <p:cNvSpPr txBox="1"/>
          <p:nvPr/>
        </p:nvSpPr>
        <p:spPr>
          <a:xfrm>
            <a:off x="170375" y="522525"/>
            <a:ext cx="72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800">
                <a:solidFill>
                  <a:schemeClr val="accent3"/>
                </a:solidFill>
              </a:rPr>
              <a:t>Entropy</a:t>
            </a:r>
            <a:r>
              <a:rPr lang="zh-CN" sz="1800">
                <a:solidFill>
                  <a:schemeClr val="accent3"/>
                </a:solidFill>
              </a:rPr>
              <a:t>: </a:t>
            </a:r>
            <a:r>
              <a:rPr lang="zh-CN" sz="1600">
                <a:solidFill>
                  <a:schemeClr val="accent3"/>
                </a:solidFill>
              </a:rPr>
              <a:t>“</a:t>
            </a:r>
            <a:r>
              <a:rPr i="1" lang="zh-CN" sz="1600">
                <a:solidFill>
                  <a:schemeClr val="accent3"/>
                </a:solidFill>
              </a:rPr>
              <a:t>Theoretical</a:t>
            </a:r>
            <a:r>
              <a:rPr lang="zh-CN" sz="1600">
                <a:solidFill>
                  <a:schemeClr val="accent3"/>
                </a:solidFill>
              </a:rPr>
              <a:t> </a:t>
            </a:r>
            <a:r>
              <a:rPr i="1" lang="zh-CN" sz="1600">
                <a:solidFill>
                  <a:schemeClr val="accent3"/>
                </a:solidFill>
              </a:rPr>
              <a:t>average</a:t>
            </a:r>
            <a:r>
              <a:rPr lang="zh-CN" sz="1600">
                <a:solidFill>
                  <a:schemeClr val="accent3"/>
                </a:solidFill>
              </a:rPr>
              <a:t>” of “</a:t>
            </a:r>
            <a:r>
              <a:rPr i="1" lang="zh-CN" sz="1600">
                <a:solidFill>
                  <a:schemeClr val="accent3"/>
                </a:solidFill>
              </a:rPr>
              <a:t>surprising degree</a:t>
            </a:r>
            <a:r>
              <a:rPr lang="zh-CN" sz="1600">
                <a:solidFill>
                  <a:schemeClr val="accent3"/>
                </a:solidFill>
              </a:rPr>
              <a:t>” of an event</a:t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124" name="Google Shape;124;g347928cd373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48" y="984225"/>
            <a:ext cx="4000392" cy="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47928cd373_0_39"/>
          <p:cNvSpPr txBox="1"/>
          <p:nvPr/>
        </p:nvSpPr>
        <p:spPr>
          <a:xfrm>
            <a:off x="227200" y="1495113"/>
            <a:ext cx="88788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800">
                <a:solidFill>
                  <a:schemeClr val="dk1"/>
                </a:solidFill>
              </a:rPr>
              <a:t>CrossEntropy:  </a:t>
            </a:r>
            <a:r>
              <a:rPr lang="zh-CN" sz="1800">
                <a:solidFill>
                  <a:schemeClr val="dk1"/>
                </a:solidFill>
              </a:rPr>
              <a:t>“</a:t>
            </a:r>
            <a:r>
              <a:rPr lang="zh-CN" sz="1600">
                <a:solidFill>
                  <a:schemeClr val="dk1"/>
                </a:solidFill>
              </a:rPr>
              <a:t>Theoretical average” “</a:t>
            </a:r>
            <a:r>
              <a:rPr i="1" lang="zh-CN" sz="1600">
                <a:solidFill>
                  <a:schemeClr val="dk1"/>
                </a:solidFill>
              </a:rPr>
              <a:t>surprising degree</a:t>
            </a:r>
            <a:r>
              <a:rPr lang="zh-CN" sz="1600">
                <a:solidFill>
                  <a:schemeClr val="dk1"/>
                </a:solidFill>
              </a:rPr>
              <a:t>” when a wrong distribution </a:t>
            </a:r>
            <a:r>
              <a:rPr b="1" lang="zh-CN" sz="1600">
                <a:solidFill>
                  <a:schemeClr val="dk1"/>
                </a:solidFill>
              </a:rPr>
              <a:t>q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 is assumed while the data actually follows a distribution </a:t>
            </a:r>
            <a:r>
              <a:rPr b="1" lang="zh-CN" sz="1600">
                <a:solidFill>
                  <a:schemeClr val="dk1"/>
                </a:solidFill>
              </a:rPr>
              <a:t>p</a:t>
            </a:r>
            <a:r>
              <a:rPr lang="zh-CN" sz="1600">
                <a:solidFill>
                  <a:schemeClr val="dk1"/>
                </a:solidFill>
              </a:rPr>
              <a:t>.</a:t>
            </a:r>
            <a:endParaRPr b="1" i="1" sz="1800">
              <a:solidFill>
                <a:schemeClr val="dk1"/>
              </a:solidFill>
            </a:endParaRPr>
          </a:p>
        </p:txBody>
      </p:sp>
      <p:pic>
        <p:nvPicPr>
          <p:cNvPr id="126" name="Google Shape;126;g347928cd373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750" y="2292449"/>
            <a:ext cx="2478525" cy="3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47928cd373_0_39"/>
          <p:cNvSpPr txBox="1"/>
          <p:nvPr/>
        </p:nvSpPr>
        <p:spPr>
          <a:xfrm>
            <a:off x="78788" y="2770188"/>
            <a:ext cx="51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Why not use                                    ?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8" name="Google Shape;128;g347928cd373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500" y="2848950"/>
            <a:ext cx="2095274" cy="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347928cd373_0_39"/>
          <p:cNvSpPr txBox="1"/>
          <p:nvPr/>
        </p:nvSpPr>
        <p:spPr>
          <a:xfrm>
            <a:off x="406300" y="3826575"/>
            <a:ext cx="85206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“</a:t>
            </a:r>
            <a:r>
              <a:rPr i="1" lang="zh-CN" sz="1600">
                <a:solidFill>
                  <a:schemeClr val="dk1"/>
                </a:solidFill>
              </a:rPr>
              <a:t>surprising degree</a:t>
            </a:r>
            <a:r>
              <a:rPr lang="zh-CN" sz="1600">
                <a:solidFill>
                  <a:schemeClr val="dk1"/>
                </a:solidFill>
              </a:rPr>
              <a:t>”:  You’re the </a:t>
            </a:r>
            <a:r>
              <a:rPr b="1" lang="zh-CN" sz="1600">
                <a:solidFill>
                  <a:schemeClr val="dk1"/>
                </a:solidFill>
              </a:rPr>
              <a:t>q</a:t>
            </a:r>
            <a:r>
              <a:rPr lang="zh-CN" sz="1600">
                <a:solidFill>
                  <a:schemeClr val="dk1"/>
                </a:solidFill>
              </a:rPr>
              <a:t>, You’re the </a:t>
            </a:r>
            <a:r>
              <a:rPr b="1" lang="zh-CN" sz="1600">
                <a:solidFill>
                  <a:schemeClr val="dk1"/>
                </a:solidFill>
              </a:rPr>
              <a:t>observer</a:t>
            </a:r>
            <a:r>
              <a:rPr lang="zh-CN" sz="1600">
                <a:solidFill>
                  <a:schemeClr val="dk1"/>
                </a:solidFill>
              </a:rPr>
              <a:t>. You’re the one who get </a:t>
            </a:r>
            <a:r>
              <a:rPr b="1" lang="zh-CN" sz="1600">
                <a:solidFill>
                  <a:schemeClr val="dk1"/>
                </a:solidFill>
              </a:rPr>
              <a:t>surprised.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                                 The surprising degree is depend on you.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“</a:t>
            </a:r>
            <a:r>
              <a:rPr i="1" lang="zh-CN" sz="1600">
                <a:solidFill>
                  <a:schemeClr val="dk1"/>
                </a:solidFill>
              </a:rPr>
              <a:t>Theoretical average</a:t>
            </a:r>
            <a:r>
              <a:rPr lang="zh-CN" sz="1600">
                <a:solidFill>
                  <a:schemeClr val="dk1"/>
                </a:solidFill>
              </a:rPr>
              <a:t>” : What you gain by observing is depends on real distribution “God” </a:t>
            </a:r>
            <a:r>
              <a:rPr b="1" lang="zh-CN" sz="1600">
                <a:solidFill>
                  <a:schemeClr val="dk1"/>
                </a:solidFill>
              </a:rPr>
              <a:t>p</a:t>
            </a:r>
            <a:r>
              <a:rPr lang="zh-C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0" name="Google Shape;130;g347928cd373_0_39"/>
          <p:cNvSpPr txBox="1"/>
          <p:nvPr/>
        </p:nvSpPr>
        <p:spPr>
          <a:xfrm>
            <a:off x="88338" y="3380175"/>
            <a:ext cx="507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dk1"/>
                </a:solidFill>
              </a:rPr>
              <a:t>When you learn knowledge from the world: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7928cd373_0_151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CN" sz="2400">
                <a:latin typeface="Georgia"/>
                <a:ea typeface="Georgia"/>
                <a:cs typeface="Georgia"/>
                <a:sym typeface="Georgia"/>
              </a:rPr>
              <a:t>What’s CrossEntropy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" name="Google Shape;136;g347928cd373_0_151"/>
          <p:cNvSpPr txBox="1"/>
          <p:nvPr/>
        </p:nvSpPr>
        <p:spPr>
          <a:xfrm>
            <a:off x="132600" y="436113"/>
            <a:ext cx="88788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800">
                <a:solidFill>
                  <a:schemeClr val="accent3"/>
                </a:solidFill>
              </a:rPr>
              <a:t>CrossEntropy: </a:t>
            </a:r>
            <a:r>
              <a:rPr lang="zh-CN" sz="1600">
                <a:solidFill>
                  <a:schemeClr val="accent3"/>
                </a:solidFill>
              </a:rPr>
              <a:t>Theoretical “</a:t>
            </a:r>
            <a:r>
              <a:rPr i="1" lang="zh-CN" sz="1600">
                <a:solidFill>
                  <a:schemeClr val="accent3"/>
                </a:solidFill>
              </a:rPr>
              <a:t>average</a:t>
            </a:r>
            <a:r>
              <a:rPr lang="zh-CN" sz="1600">
                <a:solidFill>
                  <a:schemeClr val="accent3"/>
                </a:solidFill>
              </a:rPr>
              <a:t>” “</a:t>
            </a:r>
            <a:r>
              <a:rPr i="1" lang="zh-CN" sz="1600">
                <a:solidFill>
                  <a:schemeClr val="accent3"/>
                </a:solidFill>
              </a:rPr>
              <a:t>surprising degree</a:t>
            </a:r>
            <a:r>
              <a:rPr lang="zh-CN" sz="1600">
                <a:solidFill>
                  <a:schemeClr val="accent3"/>
                </a:solidFill>
              </a:rPr>
              <a:t>” when a wrong distribution </a:t>
            </a:r>
            <a:r>
              <a:rPr b="1" lang="zh-CN" sz="1600">
                <a:solidFill>
                  <a:schemeClr val="accent3"/>
                </a:solidFill>
              </a:rPr>
              <a:t>q</a:t>
            </a:r>
            <a:endParaRPr b="1" sz="1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accent3"/>
                </a:solidFill>
              </a:rPr>
              <a:t> is assumed while the data actually follows a distribution </a:t>
            </a:r>
            <a:r>
              <a:rPr b="1" lang="zh-CN" sz="1600">
                <a:solidFill>
                  <a:schemeClr val="accent3"/>
                </a:solidFill>
              </a:rPr>
              <a:t>p</a:t>
            </a:r>
            <a:r>
              <a:rPr lang="zh-CN" sz="1600">
                <a:solidFill>
                  <a:schemeClr val="accent3"/>
                </a:solidFill>
              </a:rPr>
              <a:t>.</a:t>
            </a:r>
            <a:endParaRPr b="1" i="1" sz="1800">
              <a:solidFill>
                <a:schemeClr val="accent3"/>
              </a:solidFill>
            </a:endParaRPr>
          </a:p>
        </p:txBody>
      </p:sp>
      <p:pic>
        <p:nvPicPr>
          <p:cNvPr id="137" name="Google Shape;137;g347928cd373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250" y="75299"/>
            <a:ext cx="2478525" cy="360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g347928cd373_0_151"/>
          <p:cNvGraphicFramePr/>
          <p:nvPr/>
        </p:nvGraphicFramePr>
        <p:xfrm>
          <a:off x="509600" y="148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{0474597D-2188-40C0-B2DA-41511007E8AA}</a:tableStyleId>
              </a:tblPr>
              <a:tblGrid>
                <a:gridCol w="1000125"/>
                <a:gridCol w="1133475"/>
                <a:gridCol w="1076325"/>
                <a:gridCol w="1266825"/>
                <a:gridCol w="1219200"/>
                <a:gridCol w="1409700"/>
              </a:tblGrid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Animal Label</a:t>
                      </a:r>
                      <a:endParaRPr b="1"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Dog [1.0.0.0.0]</a:t>
                      </a:r>
                      <a:endParaRPr b="1"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Fox [0.1.0.0.0]</a:t>
                      </a:r>
                      <a:endParaRPr b="1"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Horse [0.0.1.0.0]</a:t>
                      </a:r>
                      <a:endParaRPr b="1"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Eagle [0.0.0.1.0]</a:t>
                      </a:r>
                      <a:endParaRPr b="1"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Squirrel [0.0.0.0.1]</a:t>
                      </a:r>
                      <a:endParaRPr b="1"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9" name="Google Shape;139;g347928cd373_0_151"/>
          <p:cNvGraphicFramePr/>
          <p:nvPr/>
        </p:nvGraphicFramePr>
        <p:xfrm>
          <a:off x="305000" y="249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{0474597D-2188-40C0-B2DA-41511007E8AA}</a:tableStyleId>
              </a:tblPr>
              <a:tblGrid>
                <a:gridCol w="764400"/>
                <a:gridCol w="2552800"/>
              </a:tblGrid>
              <a:tr h="300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b="1"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Prediction</a:t>
                      </a:r>
                      <a:endParaRPr b="1"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  <a:endParaRPr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[0.4, 0.3, 0.05, 0.05, 0.2]</a:t>
                      </a:r>
                      <a:endParaRPr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0" name="Google Shape;140;g347928cd373_0_151"/>
          <p:cNvSpPr txBox="1"/>
          <p:nvPr/>
        </p:nvSpPr>
        <p:spPr>
          <a:xfrm>
            <a:off x="132600" y="2133663"/>
            <a:ext cx="3000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u="sng">
                <a:solidFill>
                  <a:schemeClr val="dk1"/>
                </a:solidFill>
              </a:rPr>
              <a:t>Prediction for Label “Dog”</a:t>
            </a:r>
            <a:r>
              <a:rPr lang="zh-CN" sz="1600">
                <a:solidFill>
                  <a:schemeClr val="dk1"/>
                </a:solidFill>
              </a:rPr>
              <a:t>：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1" name="Google Shape;141;g347928cd373_0_151"/>
          <p:cNvSpPr txBox="1"/>
          <p:nvPr/>
        </p:nvSpPr>
        <p:spPr>
          <a:xfrm>
            <a:off x="0" y="3819850"/>
            <a:ext cx="9582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Prediction for Next-</a:t>
            </a:r>
            <a:r>
              <a:rPr lang="zh-CN" sz="1800">
                <a:solidFill>
                  <a:schemeClr val="dk1"/>
                </a:solidFill>
              </a:rPr>
              <a:t>Token is</a:t>
            </a:r>
            <a:r>
              <a:rPr lang="zh-CN" sz="1800">
                <a:solidFill>
                  <a:schemeClr val="dk1"/>
                </a:solidFill>
              </a:rPr>
              <a:t> the same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Goal: Minimize the theoretical average </a:t>
            </a:r>
            <a:r>
              <a:rPr lang="zh-CN" sz="15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</a:t>
            </a:r>
            <a:r>
              <a:rPr lang="zh-CN" sz="15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surprising degree” to Learn the real distribution of Natural Language Tokens with Next-Token Prediction Task</a:t>
            </a:r>
            <a:endParaRPr sz="15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" name="Google Shape;142;g347928cd373_0_151"/>
          <p:cNvSpPr txBox="1"/>
          <p:nvPr/>
        </p:nvSpPr>
        <p:spPr>
          <a:xfrm>
            <a:off x="132600" y="1104363"/>
            <a:ext cx="3000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u="sng">
                <a:solidFill>
                  <a:schemeClr val="dk1"/>
                </a:solidFill>
              </a:rPr>
              <a:t>Label’s Distrubution</a:t>
            </a:r>
            <a:r>
              <a:rPr lang="zh-CN" sz="1600">
                <a:solidFill>
                  <a:schemeClr val="dk1"/>
                </a:solidFill>
              </a:rPr>
              <a:t>：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3" name="Google Shape;143;g347928cd373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775" y="2539875"/>
            <a:ext cx="4939075" cy="6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47928cd373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0325" y="3356725"/>
            <a:ext cx="3782594" cy="2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47928cd373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2575" y="3931500"/>
            <a:ext cx="4587778" cy="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ccd17fd9c_0_588"/>
          <p:cNvSpPr txBox="1"/>
          <p:nvPr/>
        </p:nvSpPr>
        <p:spPr>
          <a:xfrm>
            <a:off x="379200" y="37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endParaRPr b="1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g34ccd17fd9c_0_588"/>
          <p:cNvSpPr txBox="1"/>
          <p:nvPr/>
        </p:nvSpPr>
        <p:spPr>
          <a:xfrm>
            <a:off x="904450" y="899550"/>
            <a:ext cx="6719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RLHF </a:t>
            </a:r>
            <a:r>
              <a:rPr b="1" lang="zh-CN" sz="2200">
                <a:latin typeface="Times New Roman"/>
                <a:ea typeface="Times New Roman"/>
                <a:cs typeface="Times New Roman"/>
                <a:sym typeface="Times New Roman"/>
              </a:rPr>
              <a:t>Theory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LLM's Loss Func: CrossEntropy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RL Loss Derivation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Variants of the Basic RL and their motivations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Times New Roman"/>
              <a:buChar char="➢"/>
            </a:pPr>
            <a:r>
              <a:rPr b="1" lang="zh-CN" sz="22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Model Training</a:t>
            </a:r>
            <a:endParaRPr b="1" sz="2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546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Char char="❖"/>
            </a:pPr>
            <a:r>
              <a:rPr b="1" i="0" lang="zh-CN" sz="2200" u="none" cap="none" strike="noStrike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Colab Practice</a:t>
            </a:r>
            <a:endParaRPr b="1" i="0" sz="2200" u="none" cap="none" strike="noStrike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